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3"/>
  </p:notesMasterIdLst>
  <p:handoutMasterIdLst>
    <p:handoutMasterId r:id="rId34"/>
  </p:handoutMasterIdLst>
  <p:sldIdLst>
    <p:sldId id="258" r:id="rId2"/>
    <p:sldId id="349" r:id="rId3"/>
    <p:sldId id="681" r:id="rId4"/>
    <p:sldId id="682" r:id="rId5"/>
    <p:sldId id="683" r:id="rId6"/>
    <p:sldId id="684" r:id="rId7"/>
    <p:sldId id="685" r:id="rId8"/>
    <p:sldId id="686" r:id="rId9"/>
    <p:sldId id="687" r:id="rId10"/>
    <p:sldId id="688" r:id="rId11"/>
    <p:sldId id="721" r:id="rId12"/>
    <p:sldId id="689" r:id="rId13"/>
    <p:sldId id="690" r:id="rId14"/>
    <p:sldId id="691" r:id="rId15"/>
    <p:sldId id="692" r:id="rId16"/>
    <p:sldId id="693" r:id="rId17"/>
    <p:sldId id="694" r:id="rId18"/>
    <p:sldId id="695" r:id="rId19"/>
    <p:sldId id="696" r:id="rId20"/>
    <p:sldId id="697" r:id="rId21"/>
    <p:sldId id="698" r:id="rId22"/>
    <p:sldId id="699" r:id="rId23"/>
    <p:sldId id="700" r:id="rId24"/>
    <p:sldId id="701" r:id="rId25"/>
    <p:sldId id="702" r:id="rId26"/>
    <p:sldId id="703" r:id="rId27"/>
    <p:sldId id="704" r:id="rId28"/>
    <p:sldId id="705" r:id="rId29"/>
    <p:sldId id="706" r:id="rId30"/>
    <p:sldId id="707" r:id="rId31"/>
    <p:sldId id="708" r:id="rId32"/>
  </p:sldIdLst>
  <p:sldSz cx="9144000" cy="6858000" type="screen4x3"/>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0394" autoAdjust="0"/>
  </p:normalViewPr>
  <p:slideViewPr>
    <p:cSldViewPr>
      <p:cViewPr>
        <p:scale>
          <a:sx n="112" d="100"/>
          <a:sy n="112" d="100"/>
        </p:scale>
        <p:origin x="-15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11/4/2016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pPr lvl="0"/>
            <a:endParaRPr lang="en-US" noProof="0" smtClean="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318090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9D1CB781-91DF-4B44-9487-3E2B5235588C}" type="slidenum">
              <a:rPr lang="en-US" altLang="en-US" sz="1200"/>
              <a:pPr eaLnBrk="1" hangingPunct="1"/>
              <a:t>11</a:t>
            </a:fld>
            <a:endParaRPr lang="en-US" altLang="en-US" sz="1200"/>
          </a:p>
        </p:txBody>
      </p:sp>
    </p:spTree>
    <p:extLst>
      <p:ext uri="{BB962C8B-B14F-4D97-AF65-F5344CB8AC3E}">
        <p14:creationId xmlns:p14="http://schemas.microsoft.com/office/powerpoint/2010/main" val="191435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35EE7BBA-7685-4E5D-8ACC-70C5496ABAEF}" type="slidenum">
              <a:rPr lang="en-US" altLang="en-US" sz="1200"/>
              <a:pPr eaLnBrk="1" hangingPunct="1"/>
              <a:t>12</a:t>
            </a:fld>
            <a:endParaRPr lang="en-US" altLang="en-US" sz="1200"/>
          </a:p>
        </p:txBody>
      </p:sp>
    </p:spTree>
    <p:extLst>
      <p:ext uri="{BB962C8B-B14F-4D97-AF65-F5344CB8AC3E}">
        <p14:creationId xmlns:p14="http://schemas.microsoft.com/office/powerpoint/2010/main" val="282362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A45D4900-7FC4-4D55-80A8-A12E2A5C540D}" type="slidenum">
              <a:rPr lang="en-US" altLang="en-US" sz="1200"/>
              <a:pPr eaLnBrk="1" hangingPunct="1"/>
              <a:t>13</a:t>
            </a:fld>
            <a:endParaRPr lang="en-US" altLang="en-US" sz="1200"/>
          </a:p>
        </p:txBody>
      </p:sp>
    </p:spTree>
    <p:extLst>
      <p:ext uri="{BB962C8B-B14F-4D97-AF65-F5344CB8AC3E}">
        <p14:creationId xmlns:p14="http://schemas.microsoft.com/office/powerpoint/2010/main" val="102962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89E8E90-045C-4CBB-801B-195F2D8B4EB5}" type="slidenum">
              <a:rPr lang="en-US" altLang="en-US" sz="1200"/>
              <a:pPr eaLnBrk="1" hangingPunct="1"/>
              <a:t>14</a:t>
            </a:fld>
            <a:endParaRPr lang="en-US" altLang="en-US" sz="1200"/>
          </a:p>
        </p:txBody>
      </p:sp>
    </p:spTree>
    <p:extLst>
      <p:ext uri="{BB962C8B-B14F-4D97-AF65-F5344CB8AC3E}">
        <p14:creationId xmlns:p14="http://schemas.microsoft.com/office/powerpoint/2010/main" val="301275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F92D693-A6D5-4BE3-8B57-9AD09E99FA38}" type="slidenum">
              <a:rPr lang="en-US" altLang="en-US" sz="1200"/>
              <a:pPr eaLnBrk="1" hangingPunct="1"/>
              <a:t>15</a:t>
            </a:fld>
            <a:endParaRPr lang="en-US" altLang="en-US" sz="1200"/>
          </a:p>
        </p:txBody>
      </p:sp>
    </p:spTree>
    <p:extLst>
      <p:ext uri="{BB962C8B-B14F-4D97-AF65-F5344CB8AC3E}">
        <p14:creationId xmlns:p14="http://schemas.microsoft.com/office/powerpoint/2010/main" val="368826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0F6F83A3-C698-4B14-9C97-4094997AB003}" type="slidenum">
              <a:rPr lang="en-US" altLang="en-US" sz="1200"/>
              <a:pPr eaLnBrk="1" hangingPunct="1"/>
              <a:t>16</a:t>
            </a:fld>
            <a:endParaRPr lang="en-US" altLang="en-US" sz="1200"/>
          </a:p>
        </p:txBody>
      </p:sp>
    </p:spTree>
    <p:extLst>
      <p:ext uri="{BB962C8B-B14F-4D97-AF65-F5344CB8AC3E}">
        <p14:creationId xmlns:p14="http://schemas.microsoft.com/office/powerpoint/2010/main" val="116142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2567B478-589F-45D3-95B2-A260C4036ADA}" type="slidenum">
              <a:rPr lang="en-US" altLang="en-US" sz="1200"/>
              <a:pPr eaLnBrk="1" hangingPunct="1"/>
              <a:t>17</a:t>
            </a:fld>
            <a:endParaRPr lang="en-US" altLang="en-US" sz="1200"/>
          </a:p>
        </p:txBody>
      </p:sp>
    </p:spTree>
    <p:extLst>
      <p:ext uri="{BB962C8B-B14F-4D97-AF65-F5344CB8AC3E}">
        <p14:creationId xmlns:p14="http://schemas.microsoft.com/office/powerpoint/2010/main" val="416012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75D4FE23-B889-4763-B5CB-9C87E4B7AA6A}" type="slidenum">
              <a:rPr lang="en-US" altLang="en-US" sz="1200"/>
              <a:pPr eaLnBrk="1" hangingPunct="1"/>
              <a:t>18</a:t>
            </a:fld>
            <a:endParaRPr lang="en-US" altLang="en-US" sz="1200"/>
          </a:p>
        </p:txBody>
      </p:sp>
    </p:spTree>
    <p:extLst>
      <p:ext uri="{BB962C8B-B14F-4D97-AF65-F5344CB8AC3E}">
        <p14:creationId xmlns:p14="http://schemas.microsoft.com/office/powerpoint/2010/main" val="283621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73534DA7-2BA5-460A-8CA1-0064CF634366}" type="slidenum">
              <a:rPr lang="en-US" altLang="en-US" sz="1200"/>
              <a:pPr eaLnBrk="1" hangingPunct="1"/>
              <a:t>19</a:t>
            </a:fld>
            <a:endParaRPr lang="en-US" altLang="en-US" sz="1200"/>
          </a:p>
        </p:txBody>
      </p:sp>
    </p:spTree>
    <p:extLst>
      <p:ext uri="{BB962C8B-B14F-4D97-AF65-F5344CB8AC3E}">
        <p14:creationId xmlns:p14="http://schemas.microsoft.com/office/powerpoint/2010/main" val="248093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662AA574-501D-488D-BF93-F0EA3ED7D5A0}" type="slidenum">
              <a:rPr lang="en-US" altLang="en-US" sz="1200"/>
              <a:pPr eaLnBrk="1" hangingPunct="1"/>
              <a:t>20</a:t>
            </a:fld>
            <a:endParaRPr lang="en-US" altLang="en-US" sz="1200"/>
          </a:p>
        </p:txBody>
      </p:sp>
    </p:spTree>
    <p:extLst>
      <p:ext uri="{BB962C8B-B14F-4D97-AF65-F5344CB8AC3E}">
        <p14:creationId xmlns:p14="http://schemas.microsoft.com/office/powerpoint/2010/main" val="176611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91CCDA5A-5204-4D95-A90B-A4329BBF71B4}" type="slidenum">
              <a:rPr lang="en-US" altLang="en-US" sz="1200"/>
              <a:pPr eaLnBrk="1" hangingPunct="1"/>
              <a:t>2</a:t>
            </a:fld>
            <a:endParaRPr lang="en-US" altLang="en-US" sz="1200"/>
          </a:p>
        </p:txBody>
      </p:sp>
    </p:spTree>
    <p:extLst>
      <p:ext uri="{BB962C8B-B14F-4D97-AF65-F5344CB8AC3E}">
        <p14:creationId xmlns:p14="http://schemas.microsoft.com/office/powerpoint/2010/main" val="139826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DCF229D7-758D-4BF6-9874-142734C9E144}" type="slidenum">
              <a:rPr lang="en-US" altLang="en-US" sz="1200"/>
              <a:pPr eaLnBrk="1" hangingPunct="1"/>
              <a:t>21</a:t>
            </a:fld>
            <a:endParaRPr lang="en-US" altLang="en-US" sz="1200"/>
          </a:p>
        </p:txBody>
      </p:sp>
    </p:spTree>
    <p:extLst>
      <p:ext uri="{BB962C8B-B14F-4D97-AF65-F5344CB8AC3E}">
        <p14:creationId xmlns:p14="http://schemas.microsoft.com/office/powerpoint/2010/main" val="37741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FFB1EE4-0DBE-480F-A342-20F8B2394080}" type="slidenum">
              <a:rPr lang="en-US" altLang="en-US" sz="1200"/>
              <a:pPr eaLnBrk="1" hangingPunct="1"/>
              <a:t>22</a:t>
            </a:fld>
            <a:endParaRPr lang="en-US" altLang="en-US" sz="1200"/>
          </a:p>
        </p:txBody>
      </p:sp>
    </p:spTree>
    <p:extLst>
      <p:ext uri="{BB962C8B-B14F-4D97-AF65-F5344CB8AC3E}">
        <p14:creationId xmlns:p14="http://schemas.microsoft.com/office/powerpoint/2010/main" val="175583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CD8259B3-D1D4-4256-98DD-9961F993B855}" type="slidenum">
              <a:rPr lang="en-US" altLang="en-US" sz="1200"/>
              <a:pPr eaLnBrk="1" hangingPunct="1"/>
              <a:t>23</a:t>
            </a:fld>
            <a:endParaRPr lang="en-US" altLang="en-US" sz="1200"/>
          </a:p>
        </p:txBody>
      </p:sp>
    </p:spTree>
    <p:extLst>
      <p:ext uri="{BB962C8B-B14F-4D97-AF65-F5344CB8AC3E}">
        <p14:creationId xmlns:p14="http://schemas.microsoft.com/office/powerpoint/2010/main" val="152832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6DFACBC6-6697-4E63-B856-74A531083A35}" type="slidenum">
              <a:rPr lang="en-US" altLang="en-US" sz="1200"/>
              <a:pPr eaLnBrk="1" hangingPunct="1"/>
              <a:t>24</a:t>
            </a:fld>
            <a:endParaRPr lang="en-US" altLang="en-US" sz="1200"/>
          </a:p>
        </p:txBody>
      </p:sp>
    </p:spTree>
    <p:extLst>
      <p:ext uri="{BB962C8B-B14F-4D97-AF65-F5344CB8AC3E}">
        <p14:creationId xmlns:p14="http://schemas.microsoft.com/office/powerpoint/2010/main" val="185875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E1C7ED2-9BE8-4319-828C-699F75FF5147}" type="slidenum">
              <a:rPr lang="en-US" altLang="en-US" sz="1200"/>
              <a:pPr eaLnBrk="1" hangingPunct="1"/>
              <a:t>25</a:t>
            </a:fld>
            <a:endParaRPr lang="en-US" altLang="en-US" sz="1200"/>
          </a:p>
        </p:txBody>
      </p:sp>
    </p:spTree>
    <p:extLst>
      <p:ext uri="{BB962C8B-B14F-4D97-AF65-F5344CB8AC3E}">
        <p14:creationId xmlns:p14="http://schemas.microsoft.com/office/powerpoint/2010/main" val="102007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E17BE58-3B00-44E2-86B4-ACF426AC882A}" type="slidenum">
              <a:rPr lang="en-US" altLang="en-US" sz="1200"/>
              <a:pPr eaLnBrk="1" hangingPunct="1"/>
              <a:t>26</a:t>
            </a:fld>
            <a:endParaRPr lang="en-US" altLang="en-US" sz="1200"/>
          </a:p>
        </p:txBody>
      </p:sp>
    </p:spTree>
    <p:extLst>
      <p:ext uri="{BB962C8B-B14F-4D97-AF65-F5344CB8AC3E}">
        <p14:creationId xmlns:p14="http://schemas.microsoft.com/office/powerpoint/2010/main" val="3164773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5E1B799-7DC3-4097-B1D2-9DAF7FACB99E}" type="slidenum">
              <a:rPr lang="en-US" altLang="en-US" sz="1200"/>
              <a:pPr eaLnBrk="1" hangingPunct="1"/>
              <a:t>27</a:t>
            </a:fld>
            <a:endParaRPr lang="en-US" altLang="en-US" sz="1200"/>
          </a:p>
        </p:txBody>
      </p:sp>
    </p:spTree>
    <p:extLst>
      <p:ext uri="{BB962C8B-B14F-4D97-AF65-F5344CB8AC3E}">
        <p14:creationId xmlns:p14="http://schemas.microsoft.com/office/powerpoint/2010/main" val="2986986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254BF26-3082-49C5-9EDA-9E26657B0334}" type="slidenum">
              <a:rPr lang="en-US" altLang="en-US" sz="1200"/>
              <a:pPr eaLnBrk="1" hangingPunct="1"/>
              <a:t>28</a:t>
            </a:fld>
            <a:endParaRPr lang="en-US" altLang="en-US" sz="1200"/>
          </a:p>
        </p:txBody>
      </p:sp>
    </p:spTree>
    <p:extLst>
      <p:ext uri="{BB962C8B-B14F-4D97-AF65-F5344CB8AC3E}">
        <p14:creationId xmlns:p14="http://schemas.microsoft.com/office/powerpoint/2010/main" val="1103596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07EEDB18-F115-4DCC-AB0C-2B076FBDDD36}" type="slidenum">
              <a:rPr lang="en-US" altLang="en-US" sz="1200"/>
              <a:pPr eaLnBrk="1" hangingPunct="1"/>
              <a:t>29</a:t>
            </a:fld>
            <a:endParaRPr lang="en-US" altLang="en-US" sz="1200"/>
          </a:p>
        </p:txBody>
      </p:sp>
    </p:spTree>
    <p:extLst>
      <p:ext uri="{BB962C8B-B14F-4D97-AF65-F5344CB8AC3E}">
        <p14:creationId xmlns:p14="http://schemas.microsoft.com/office/powerpoint/2010/main" val="1745615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A8BACB9-1604-47B9-A5F5-193051D15106}" type="slidenum">
              <a:rPr lang="en-US" altLang="en-US" sz="1200"/>
              <a:pPr eaLnBrk="1" hangingPunct="1"/>
              <a:t>30</a:t>
            </a:fld>
            <a:endParaRPr lang="en-US" altLang="en-US" sz="1200"/>
          </a:p>
        </p:txBody>
      </p:sp>
    </p:spTree>
    <p:extLst>
      <p:ext uri="{BB962C8B-B14F-4D97-AF65-F5344CB8AC3E}">
        <p14:creationId xmlns:p14="http://schemas.microsoft.com/office/powerpoint/2010/main" val="50937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97DAA01E-EE8C-4384-924B-D97053D5A02F}" type="slidenum">
              <a:rPr lang="en-US" altLang="en-US" sz="1200"/>
              <a:pPr eaLnBrk="1" hangingPunct="1"/>
              <a:t>3</a:t>
            </a:fld>
            <a:endParaRPr lang="en-US" altLang="en-US" sz="1200"/>
          </a:p>
        </p:txBody>
      </p:sp>
    </p:spTree>
    <p:extLst>
      <p:ext uri="{BB962C8B-B14F-4D97-AF65-F5344CB8AC3E}">
        <p14:creationId xmlns:p14="http://schemas.microsoft.com/office/powerpoint/2010/main" val="40575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FF9CC66-B30C-43EC-8D33-8685D0A7C6AD}" type="slidenum">
              <a:rPr lang="en-US" altLang="en-US" sz="1200"/>
              <a:pPr eaLnBrk="1" hangingPunct="1"/>
              <a:t>4</a:t>
            </a:fld>
            <a:endParaRPr lang="en-US" altLang="en-US" sz="1200"/>
          </a:p>
        </p:txBody>
      </p:sp>
    </p:spTree>
    <p:extLst>
      <p:ext uri="{BB962C8B-B14F-4D97-AF65-F5344CB8AC3E}">
        <p14:creationId xmlns:p14="http://schemas.microsoft.com/office/powerpoint/2010/main" val="27640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76133709-95CE-4FCC-B437-C094CA782736}" type="slidenum">
              <a:rPr lang="en-US" altLang="en-US" sz="1200"/>
              <a:pPr eaLnBrk="1" hangingPunct="1"/>
              <a:t>5</a:t>
            </a:fld>
            <a:endParaRPr lang="en-US" altLang="en-US" sz="1200"/>
          </a:p>
        </p:txBody>
      </p:sp>
    </p:spTree>
    <p:extLst>
      <p:ext uri="{BB962C8B-B14F-4D97-AF65-F5344CB8AC3E}">
        <p14:creationId xmlns:p14="http://schemas.microsoft.com/office/powerpoint/2010/main" val="351325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8E07A7C0-08D0-4733-8530-A501B1693C93}" type="slidenum">
              <a:rPr lang="en-US" altLang="en-US" sz="1200"/>
              <a:pPr eaLnBrk="1" hangingPunct="1"/>
              <a:t>6</a:t>
            </a:fld>
            <a:endParaRPr lang="en-US" altLang="en-US" sz="1200"/>
          </a:p>
        </p:txBody>
      </p:sp>
    </p:spTree>
    <p:extLst>
      <p:ext uri="{BB962C8B-B14F-4D97-AF65-F5344CB8AC3E}">
        <p14:creationId xmlns:p14="http://schemas.microsoft.com/office/powerpoint/2010/main" val="171240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4683B736-0171-4176-A521-3160F28C591F}" type="slidenum">
              <a:rPr lang="en-US" altLang="en-US" sz="1200"/>
              <a:pPr eaLnBrk="1" hangingPunct="1"/>
              <a:t>7</a:t>
            </a:fld>
            <a:endParaRPr lang="en-US" altLang="en-US" sz="1200"/>
          </a:p>
        </p:txBody>
      </p:sp>
    </p:spTree>
    <p:extLst>
      <p:ext uri="{BB962C8B-B14F-4D97-AF65-F5344CB8AC3E}">
        <p14:creationId xmlns:p14="http://schemas.microsoft.com/office/powerpoint/2010/main" val="229656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2A592CEF-F6BE-4E59-8B82-739F4BEDDF7F}" type="slidenum">
              <a:rPr lang="en-US" altLang="en-US" sz="1200"/>
              <a:pPr eaLnBrk="1" hangingPunct="1"/>
              <a:t>8</a:t>
            </a:fld>
            <a:endParaRPr lang="en-US" altLang="en-US" sz="1200"/>
          </a:p>
        </p:txBody>
      </p:sp>
    </p:spTree>
    <p:extLst>
      <p:ext uri="{BB962C8B-B14F-4D97-AF65-F5344CB8AC3E}">
        <p14:creationId xmlns:p14="http://schemas.microsoft.com/office/powerpoint/2010/main" val="38983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9356E35-D968-4849-8989-52B19F36872B}" type="slidenum">
              <a:rPr lang="en-US" altLang="en-US" sz="1200"/>
              <a:pPr eaLnBrk="1" hangingPunct="1"/>
              <a:t>9</a:t>
            </a:fld>
            <a:endParaRPr lang="en-US" altLang="en-US" sz="1200"/>
          </a:p>
        </p:txBody>
      </p:sp>
    </p:spTree>
    <p:extLst>
      <p:ext uri="{BB962C8B-B14F-4D97-AF65-F5344CB8AC3E}">
        <p14:creationId xmlns:p14="http://schemas.microsoft.com/office/powerpoint/2010/main" val="77539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pic>
        <p:nvPicPr>
          <p:cNvPr id="12"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280160"/>
            <a:ext cx="8001000" cy="373380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4"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Grp="1" noChangeArrowheads="1"/>
          </p:cNvSpPr>
          <p:nvPr>
            <p:ph type="body" idx="1"/>
          </p:nvPr>
        </p:nvSpPr>
        <p:spPr bwMode="auto">
          <a:xfrm>
            <a:off x="45720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27.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1.xml"/><Relationship Id="rId7"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 476 </a:t>
            </a:r>
            <a:br>
              <a:rPr lang="en-US" altLang="en-US" dirty="0" smtClean="0"/>
            </a:br>
            <a:r>
              <a:rPr lang="en-US" altLang="en-US" dirty="0" smtClean="0"/>
              <a:t>Power System Analysis</a:t>
            </a:r>
          </a:p>
        </p:txBody>
      </p:sp>
      <p:sp>
        <p:nvSpPr>
          <p:cNvPr id="6" name="Rectangle 5"/>
          <p:cNvSpPr/>
          <p:nvPr/>
        </p:nvSpPr>
        <p:spPr>
          <a:xfrm>
            <a:off x="304800" y="1752600"/>
            <a:ext cx="8686800" cy="584775"/>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a:t>
            </a:r>
            <a:r>
              <a:rPr lang="en-US" sz="3200" b="1" kern="0" dirty="0" smtClean="0">
                <a:solidFill>
                  <a:schemeClr val="tx1">
                    <a:lumMod val="50000"/>
                  </a:schemeClr>
                </a:solidFill>
                <a:latin typeface="Arial" pitchFamily="34" charset="0"/>
                <a:cs typeface="Arial" pitchFamily="34" charset="0"/>
              </a:rPr>
              <a:t>21: Unbalanced Faults, Protection</a:t>
            </a: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smtClean="0"/>
              <a:t>SLG Faults, cont’d</a:t>
            </a:r>
          </a:p>
        </p:txBody>
      </p:sp>
      <p:pic>
        <p:nvPicPr>
          <p:cNvPr id="14340" name="Picture 3" descr="Fig142"/>
          <p:cNvPicPr>
            <a:picLocks noChangeAspect="1" noChangeArrowheads="1"/>
          </p:cNvPicPr>
          <p:nvPr/>
        </p:nvPicPr>
        <p:blipFill>
          <a:blip r:embed="rId4" cstate="print">
            <a:extLst>
              <a:ext uri="{28A0092B-C50C-407E-A947-70E740481C1C}">
                <a14:useLocalDpi xmlns:a14="http://schemas.microsoft.com/office/drawing/2010/main" val="0"/>
              </a:ext>
            </a:extLst>
          </a:blip>
          <a:srcRect l="8235" t="3450" r="11765" b="62105"/>
          <a:stretch>
            <a:fillRect/>
          </a:stretch>
        </p:blipFill>
        <p:spPr bwMode="auto">
          <a:xfrm>
            <a:off x="685800" y="1395410"/>
            <a:ext cx="5257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
          <p:cNvSpPr txBox="1">
            <a:spLocks noChangeArrowheads="1"/>
          </p:cNvSpPr>
          <p:nvPr/>
        </p:nvSpPr>
        <p:spPr bwMode="auto">
          <a:xfrm>
            <a:off x="6553200" y="1395410"/>
            <a:ext cx="2250937" cy="3108543"/>
          </a:xfrm>
          <a:prstGeom prst="rect">
            <a:avLst/>
          </a:prstGeom>
          <a:solidFill>
            <a:schemeClr val="accent1"/>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With the </a:t>
            </a:r>
          </a:p>
          <a:p>
            <a:pPr eaLnBrk="1" hangingPunct="1">
              <a:spcBef>
                <a:spcPts val="0"/>
              </a:spcBef>
            </a:pPr>
            <a:r>
              <a:rPr lang="en-US" altLang="en-US" sz="2800" dirty="0"/>
              <a:t>sequence </a:t>
            </a:r>
          </a:p>
          <a:p>
            <a:pPr eaLnBrk="1" hangingPunct="1">
              <a:spcBef>
                <a:spcPts val="0"/>
              </a:spcBef>
            </a:pPr>
            <a:r>
              <a:rPr lang="en-US" altLang="en-US" sz="2800" dirty="0"/>
              <a:t>networks in</a:t>
            </a:r>
          </a:p>
          <a:p>
            <a:pPr eaLnBrk="1" hangingPunct="1">
              <a:spcBef>
                <a:spcPts val="0"/>
              </a:spcBef>
            </a:pPr>
            <a:r>
              <a:rPr lang="en-US" altLang="en-US" sz="2800" dirty="0"/>
              <a:t>series we can</a:t>
            </a:r>
          </a:p>
          <a:p>
            <a:pPr eaLnBrk="1" hangingPunct="1">
              <a:spcBef>
                <a:spcPts val="0"/>
              </a:spcBef>
            </a:pPr>
            <a:r>
              <a:rPr lang="en-US" altLang="en-US" sz="2800" dirty="0"/>
              <a:t>solve for the </a:t>
            </a:r>
          </a:p>
          <a:p>
            <a:pPr eaLnBrk="1" hangingPunct="1">
              <a:spcBef>
                <a:spcPts val="0"/>
              </a:spcBef>
            </a:pPr>
            <a:r>
              <a:rPr lang="en-US" altLang="en-US" sz="2800" dirty="0"/>
              <a:t>fault currents</a:t>
            </a:r>
          </a:p>
          <a:p>
            <a:pPr eaLnBrk="1" hangingPunct="1">
              <a:spcBef>
                <a:spcPts val="0"/>
              </a:spcBef>
            </a:pPr>
            <a:r>
              <a:rPr lang="en-US" altLang="en-US" sz="2800" dirty="0"/>
              <a:t>(assume </a:t>
            </a:r>
            <a:r>
              <a:rPr lang="en-US" altLang="en-US" sz="2800" dirty="0" err="1"/>
              <a:t>Z</a:t>
            </a:r>
            <a:r>
              <a:rPr lang="en-US" altLang="en-US" sz="2800" baseline="-25000" dirty="0" err="1"/>
              <a:t>f</a:t>
            </a:r>
            <a:r>
              <a:rPr lang="en-US" altLang="en-US" sz="2800" dirty="0"/>
              <a:t>=0</a:t>
            </a:r>
            <a:r>
              <a:rPr lang="en-US" altLang="en-US" sz="2800" dirty="0" smtClean="0"/>
              <a:t>)</a:t>
            </a:r>
            <a:endParaRPr lang="en-US" altLang="en-US" sz="2800" dirty="0"/>
          </a:p>
        </p:txBody>
      </p:sp>
      <p:graphicFrame>
        <p:nvGraphicFramePr>
          <p:cNvPr id="14338" name="Object 5"/>
          <p:cNvGraphicFramePr>
            <a:graphicFrameLocks noChangeAspect="1"/>
          </p:cNvGraphicFramePr>
          <p:nvPr>
            <p:extLst>
              <p:ext uri="{D42A27DB-BD31-4B8C-83A1-F6EECF244321}">
                <p14:modId xmlns:p14="http://schemas.microsoft.com/office/powerpoint/2010/main" val="4160305239"/>
              </p:ext>
            </p:extLst>
          </p:nvPr>
        </p:nvGraphicFramePr>
        <p:xfrm>
          <a:off x="711200" y="4622800"/>
          <a:ext cx="8255000" cy="1600200"/>
        </p:xfrm>
        <a:graphic>
          <a:graphicData uri="http://schemas.openxmlformats.org/presentationml/2006/ole">
            <mc:AlternateContent xmlns:mc="http://schemas.openxmlformats.org/markup-compatibility/2006">
              <mc:Choice xmlns:v="urn:schemas-microsoft-com:vml" Requires="v">
                <p:oleObj spid="_x0000_s261145" name="Equation" r:id="rId5" imgW="8254800" imgH="1600200" progId="Equation.DSMT4">
                  <p:embed/>
                </p:oleObj>
              </mc:Choice>
              <mc:Fallback>
                <p:oleObj name="Equation" r:id="rId5" imgW="8254800" imgH="1600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622800"/>
                        <a:ext cx="8255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9</a:t>
            </a:fld>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9.59 Example</a:t>
            </a:r>
            <a:endParaRPr lang="en-US" dirty="0"/>
          </a:p>
        </p:txBody>
      </p:sp>
      <p:pic>
        <p:nvPicPr>
          <p:cNvPr id="276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69" b="11664"/>
          <a:stretch/>
        </p:blipFill>
        <p:spPr bwMode="auto">
          <a:xfrm>
            <a:off x="609599" y="1280160"/>
            <a:ext cx="7876323"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69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dirty="0" smtClean="0"/>
              <a:t>Line-to-Line (LL) Faults</a:t>
            </a:r>
          </a:p>
        </p:txBody>
      </p:sp>
      <p:sp>
        <p:nvSpPr>
          <p:cNvPr id="15364" name="Rectangle 3"/>
          <p:cNvSpPr>
            <a:spLocks noGrp="1" noChangeArrowheads="1"/>
          </p:cNvSpPr>
          <p:nvPr>
            <p:ph type="body" idx="1"/>
          </p:nvPr>
        </p:nvSpPr>
        <p:spPr>
          <a:xfrm>
            <a:off x="457200" y="1280160"/>
            <a:ext cx="8001000" cy="1828800"/>
          </a:xfrm>
        </p:spPr>
        <p:txBody>
          <a:bodyPr/>
          <a:lstStyle/>
          <a:p>
            <a:pPr eaLnBrk="1" hangingPunct="1"/>
            <a:r>
              <a:rPr lang="en-US" altLang="en-US" dirty="0" smtClean="0"/>
              <a:t>The second most common fault is line-to-line, which occurs when two of the conductors come in contact with each other.  With out loss of generality we'll assume phases b and c.  </a:t>
            </a:r>
          </a:p>
        </p:txBody>
      </p:sp>
      <p:pic>
        <p:nvPicPr>
          <p:cNvPr id="15365" name="Picture 4" descr="fig143"/>
          <p:cNvPicPr>
            <a:picLocks noChangeAspect="1" noChangeArrowheads="1"/>
          </p:cNvPicPr>
          <p:nvPr/>
        </p:nvPicPr>
        <p:blipFill>
          <a:blip r:embed="rId4">
            <a:extLst>
              <a:ext uri="{28A0092B-C50C-407E-A947-70E740481C1C}">
                <a14:useLocalDpi xmlns:a14="http://schemas.microsoft.com/office/drawing/2010/main" val="0"/>
              </a:ext>
            </a:extLst>
          </a:blip>
          <a:srcRect l="29411" r="5882" b="84531"/>
          <a:stretch>
            <a:fillRect/>
          </a:stretch>
        </p:blipFill>
        <p:spPr bwMode="auto">
          <a:xfrm>
            <a:off x="990600" y="3124200"/>
            <a:ext cx="50292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2" name="Object 5"/>
          <p:cNvGraphicFramePr>
            <a:graphicFrameLocks noChangeAspect="1"/>
          </p:cNvGraphicFramePr>
          <p:nvPr>
            <p:extLst>
              <p:ext uri="{D42A27DB-BD31-4B8C-83A1-F6EECF244321}">
                <p14:modId xmlns:p14="http://schemas.microsoft.com/office/powerpoint/2010/main" val="4237263088"/>
              </p:ext>
            </p:extLst>
          </p:nvPr>
        </p:nvGraphicFramePr>
        <p:xfrm>
          <a:off x="990600" y="4800600"/>
          <a:ext cx="7366000" cy="1168400"/>
        </p:xfrm>
        <a:graphic>
          <a:graphicData uri="http://schemas.openxmlformats.org/presentationml/2006/ole">
            <mc:AlternateContent xmlns:mc="http://schemas.openxmlformats.org/markup-compatibility/2006">
              <mc:Choice xmlns:v="urn:schemas-microsoft-com:vml" Requires="v">
                <p:oleObj spid="_x0000_s262168" name="Equation" r:id="rId5" imgW="7365960" imgH="1168200" progId="Equation.DSMT4">
                  <p:embed/>
                </p:oleObj>
              </mc:Choice>
              <mc:Fallback>
                <p:oleObj name="Equation" r:id="rId5" imgW="7365960" imgH="1168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800600"/>
                        <a:ext cx="73660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11</a:t>
            </a:fld>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smtClean="0"/>
              <a:t>LL Faults, cont'd</a:t>
            </a:r>
          </a:p>
        </p:txBody>
      </p:sp>
      <p:graphicFrame>
        <p:nvGraphicFramePr>
          <p:cNvPr id="16386" name="Object 3"/>
          <p:cNvGraphicFramePr>
            <a:graphicFrameLocks noChangeAspect="1"/>
          </p:cNvGraphicFramePr>
          <p:nvPr>
            <p:extLst>
              <p:ext uri="{D42A27DB-BD31-4B8C-83A1-F6EECF244321}">
                <p14:modId xmlns:p14="http://schemas.microsoft.com/office/powerpoint/2010/main" val="3405479848"/>
              </p:ext>
            </p:extLst>
          </p:nvPr>
        </p:nvGraphicFramePr>
        <p:xfrm>
          <a:off x="457200" y="1280160"/>
          <a:ext cx="6654800" cy="4787900"/>
        </p:xfrm>
        <a:graphic>
          <a:graphicData uri="http://schemas.openxmlformats.org/presentationml/2006/ole">
            <mc:AlternateContent xmlns:mc="http://schemas.openxmlformats.org/markup-compatibility/2006">
              <mc:Choice xmlns:v="urn:schemas-microsoft-com:vml" Requires="v">
                <p:oleObj spid="_x0000_s263192" name="Equation" r:id="rId4" imgW="6654600" imgH="4787640" progId="Equation.DSMT4">
                  <p:embed/>
                </p:oleObj>
              </mc:Choice>
              <mc:Fallback>
                <p:oleObj name="Equation" r:id="rId4" imgW="6654600" imgH="4787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6654800" cy="478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12</a:t>
            </a:fld>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smtClean="0"/>
              <a:t>LL Faults, con'td</a:t>
            </a:r>
          </a:p>
        </p:txBody>
      </p:sp>
      <p:graphicFrame>
        <p:nvGraphicFramePr>
          <p:cNvPr id="17410" name="Object 3"/>
          <p:cNvGraphicFramePr>
            <a:graphicFrameLocks noChangeAspect="1"/>
          </p:cNvGraphicFramePr>
          <p:nvPr>
            <p:extLst>
              <p:ext uri="{D42A27DB-BD31-4B8C-83A1-F6EECF244321}">
                <p14:modId xmlns:p14="http://schemas.microsoft.com/office/powerpoint/2010/main" val="4191796804"/>
              </p:ext>
            </p:extLst>
          </p:nvPr>
        </p:nvGraphicFramePr>
        <p:xfrm>
          <a:off x="457200" y="1280160"/>
          <a:ext cx="6858000" cy="4914900"/>
        </p:xfrm>
        <a:graphic>
          <a:graphicData uri="http://schemas.openxmlformats.org/presentationml/2006/ole">
            <mc:AlternateContent xmlns:mc="http://schemas.openxmlformats.org/markup-compatibility/2006">
              <mc:Choice xmlns:v="urn:schemas-microsoft-com:vml" Requires="v">
                <p:oleObj spid="_x0000_s264216" name="Equation" r:id="rId4" imgW="6858000" imgH="4914720" progId="Equation.DSMT4">
                  <p:embed/>
                </p:oleObj>
              </mc:Choice>
              <mc:Fallback>
                <p:oleObj name="Equation" r:id="rId4" imgW="6858000" imgH="4914720" progId="Equation.DSMT4">
                  <p:embed/>
                  <p:pic>
                    <p:nvPicPr>
                      <p:cNvPr id="0" name=""/>
                      <p:cNvPicPr>
                        <a:picLocks noChangeAspect="1" noChangeArrowheads="1"/>
                      </p:cNvPicPr>
                      <p:nvPr/>
                    </p:nvPicPr>
                    <p:blipFill>
                      <a:blip r:embed="rId5"/>
                      <a:srcRect/>
                      <a:stretch>
                        <a:fillRect/>
                      </a:stretch>
                    </p:blipFill>
                    <p:spPr bwMode="auto">
                      <a:xfrm>
                        <a:off x="457200" y="1280160"/>
                        <a:ext cx="6858000" cy="491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13</a:t>
            </a:fld>
            <a:endParaRPr lang="en-US" sz="2000" dirty="0"/>
          </a:p>
        </p:txBody>
      </p:sp>
      <p:sp>
        <p:nvSpPr>
          <p:cNvPr id="2" name="TextBox 1"/>
          <p:cNvSpPr txBox="1"/>
          <p:nvPr/>
        </p:nvSpPr>
        <p:spPr>
          <a:xfrm>
            <a:off x="5715000" y="2438399"/>
            <a:ext cx="2125903" cy="2246769"/>
          </a:xfrm>
          <a:prstGeom prst="rect">
            <a:avLst/>
          </a:prstGeom>
          <a:solidFill>
            <a:schemeClr val="accent1"/>
          </a:solidFill>
        </p:spPr>
        <p:txBody>
          <a:bodyPr wrap="none" rtlCol="0">
            <a:spAutoFit/>
          </a:bodyPr>
          <a:lstStyle/>
          <a:p>
            <a:r>
              <a:rPr lang="en-US" dirty="0" smtClean="0"/>
              <a:t>Recall during</a:t>
            </a:r>
            <a:br>
              <a:rPr lang="en-US" dirty="0" smtClean="0"/>
            </a:br>
            <a:r>
              <a:rPr lang="en-US" dirty="0" smtClean="0"/>
              <a:t>this fault the</a:t>
            </a:r>
            <a:br>
              <a:rPr lang="en-US" dirty="0" smtClean="0"/>
            </a:br>
            <a:r>
              <a:rPr lang="en-US" dirty="0" smtClean="0"/>
              <a:t>b and c phase</a:t>
            </a:r>
            <a:br>
              <a:rPr lang="en-US" dirty="0" smtClean="0"/>
            </a:br>
            <a:r>
              <a:rPr lang="en-US" dirty="0" smtClean="0"/>
              <a:t>voltages</a:t>
            </a:r>
            <a:br>
              <a:rPr lang="en-US" dirty="0" smtClean="0"/>
            </a:br>
            <a:r>
              <a:rPr lang="en-US" dirty="0" smtClean="0"/>
              <a:t>are identical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smtClean="0"/>
              <a:t>LL Faults, cont'd</a:t>
            </a:r>
          </a:p>
        </p:txBody>
      </p:sp>
      <p:graphicFrame>
        <p:nvGraphicFramePr>
          <p:cNvPr id="18434" name="Object 0"/>
          <p:cNvGraphicFramePr>
            <a:graphicFrameLocks noChangeAspect="1"/>
          </p:cNvGraphicFramePr>
          <p:nvPr>
            <p:extLst>
              <p:ext uri="{D42A27DB-BD31-4B8C-83A1-F6EECF244321}">
                <p14:modId xmlns:p14="http://schemas.microsoft.com/office/powerpoint/2010/main" val="2879278594"/>
              </p:ext>
            </p:extLst>
          </p:nvPr>
        </p:nvGraphicFramePr>
        <p:xfrm>
          <a:off x="457200" y="1280160"/>
          <a:ext cx="7137400" cy="1625600"/>
        </p:xfrm>
        <a:graphic>
          <a:graphicData uri="http://schemas.openxmlformats.org/presentationml/2006/ole">
            <mc:AlternateContent xmlns:mc="http://schemas.openxmlformats.org/markup-compatibility/2006">
              <mc:Choice xmlns:v="urn:schemas-microsoft-com:vml" Requires="v">
                <p:oleObj spid="_x0000_s265240" name="Equation" r:id="rId4" imgW="7137360" imgH="1625400" progId="Equation.DSMT4">
                  <p:embed/>
                </p:oleObj>
              </mc:Choice>
              <mc:Fallback>
                <p:oleObj name="Equation" r:id="rId4" imgW="7137360" imgH="1625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1374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436" name="Picture 4" descr="fig144"/>
          <p:cNvPicPr>
            <a:picLocks noChangeAspect="1" noChangeArrowheads="1"/>
          </p:cNvPicPr>
          <p:nvPr/>
        </p:nvPicPr>
        <p:blipFill>
          <a:blip r:embed="rId6">
            <a:extLst>
              <a:ext uri="{28A0092B-C50C-407E-A947-70E740481C1C}">
                <a14:useLocalDpi xmlns:a14="http://schemas.microsoft.com/office/drawing/2010/main" val="0"/>
              </a:ext>
            </a:extLst>
          </a:blip>
          <a:srcRect l="23529" t="862" r="5882" b="78493"/>
          <a:stretch>
            <a:fillRect/>
          </a:stretch>
        </p:blipFill>
        <p:spPr bwMode="auto">
          <a:xfrm>
            <a:off x="533400" y="3048000"/>
            <a:ext cx="54864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14</a:t>
            </a:fld>
            <a:endParaRPr lang="en-US" sz="2000" dirty="0"/>
          </a:p>
        </p:txBody>
      </p:sp>
      <p:sp>
        <p:nvSpPr>
          <p:cNvPr id="6" name="TextBox 5"/>
          <p:cNvSpPr txBox="1"/>
          <p:nvPr/>
        </p:nvSpPr>
        <p:spPr>
          <a:xfrm>
            <a:off x="6324600" y="3200400"/>
            <a:ext cx="2424062" cy="2246769"/>
          </a:xfrm>
          <a:prstGeom prst="rect">
            <a:avLst/>
          </a:prstGeom>
          <a:solidFill>
            <a:schemeClr val="accent1"/>
          </a:solidFill>
        </p:spPr>
        <p:txBody>
          <a:bodyPr wrap="none" rtlCol="0">
            <a:spAutoFit/>
          </a:bodyPr>
          <a:lstStyle/>
          <a:p>
            <a:r>
              <a:rPr lang="en-US" dirty="0" smtClean="0"/>
              <a:t>There is no</a:t>
            </a:r>
            <a:br>
              <a:rPr lang="en-US" dirty="0" smtClean="0"/>
            </a:br>
            <a:r>
              <a:rPr lang="en-US" dirty="0" smtClean="0"/>
              <a:t>zero sequence</a:t>
            </a:r>
            <a:br>
              <a:rPr lang="en-US" dirty="0" smtClean="0"/>
            </a:br>
            <a:r>
              <a:rPr lang="en-US" dirty="0" smtClean="0"/>
              <a:t>current because</a:t>
            </a:r>
            <a:br>
              <a:rPr lang="en-US" dirty="0" smtClean="0"/>
            </a:br>
            <a:r>
              <a:rPr lang="en-US" dirty="0" smtClean="0"/>
              <a:t>there is no</a:t>
            </a:r>
            <a:br>
              <a:rPr lang="en-US" dirty="0" smtClean="0"/>
            </a:br>
            <a:r>
              <a:rPr lang="en-US" dirty="0" smtClean="0"/>
              <a:t>path to ground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smtClean="0"/>
              <a:t>LL Faults, cont'd</a:t>
            </a:r>
          </a:p>
        </p:txBody>
      </p:sp>
      <p:graphicFrame>
        <p:nvGraphicFramePr>
          <p:cNvPr id="19458" name="Object 3"/>
          <p:cNvGraphicFramePr>
            <a:graphicFrameLocks noChangeAspect="1"/>
          </p:cNvGraphicFramePr>
          <p:nvPr>
            <p:extLst>
              <p:ext uri="{D42A27DB-BD31-4B8C-83A1-F6EECF244321}">
                <p14:modId xmlns:p14="http://schemas.microsoft.com/office/powerpoint/2010/main" val="3146193444"/>
              </p:ext>
            </p:extLst>
          </p:nvPr>
        </p:nvGraphicFramePr>
        <p:xfrm>
          <a:off x="457200" y="1280160"/>
          <a:ext cx="7035800" cy="3378200"/>
        </p:xfrm>
        <a:graphic>
          <a:graphicData uri="http://schemas.openxmlformats.org/presentationml/2006/ole">
            <mc:AlternateContent xmlns:mc="http://schemas.openxmlformats.org/markup-compatibility/2006">
              <mc:Choice xmlns:v="urn:schemas-microsoft-com:vml" Requires="v">
                <p:oleObj spid="_x0000_s266264" name="Equation" r:id="rId4" imgW="7035480" imgH="3377880" progId="Equation.DSMT4">
                  <p:embed/>
                </p:oleObj>
              </mc:Choice>
              <mc:Fallback>
                <p:oleObj name="Equation" r:id="rId4" imgW="7035480" imgH="3377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0358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15</a:t>
            </a:fld>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mtClean="0"/>
              <a:t>LL Faults, cont'd</a:t>
            </a:r>
          </a:p>
        </p:txBody>
      </p:sp>
      <p:graphicFrame>
        <p:nvGraphicFramePr>
          <p:cNvPr id="20482" name="Object 0"/>
          <p:cNvGraphicFramePr>
            <a:graphicFrameLocks noChangeAspect="1"/>
          </p:cNvGraphicFramePr>
          <p:nvPr>
            <p:extLst>
              <p:ext uri="{D42A27DB-BD31-4B8C-83A1-F6EECF244321}">
                <p14:modId xmlns:p14="http://schemas.microsoft.com/office/powerpoint/2010/main" val="1923581984"/>
              </p:ext>
            </p:extLst>
          </p:nvPr>
        </p:nvGraphicFramePr>
        <p:xfrm>
          <a:off x="457200" y="1280160"/>
          <a:ext cx="7378700" cy="3708400"/>
        </p:xfrm>
        <a:graphic>
          <a:graphicData uri="http://schemas.openxmlformats.org/presentationml/2006/ole">
            <mc:AlternateContent xmlns:mc="http://schemas.openxmlformats.org/markup-compatibility/2006">
              <mc:Choice xmlns:v="urn:schemas-microsoft-com:vml" Requires="v">
                <p:oleObj spid="_x0000_s267277" name="Equation" r:id="rId4" imgW="7378560" imgH="3708360" progId="Equation.DSMT4">
                  <p:embed/>
                </p:oleObj>
              </mc:Choice>
              <mc:Fallback>
                <p:oleObj name="Equation" r:id="rId4" imgW="7378560" imgH="3708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378700" cy="370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16</a:t>
            </a:fld>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mtClean="0"/>
              <a:t>Double Line-to-Ground Faults</a:t>
            </a:r>
          </a:p>
        </p:txBody>
      </p:sp>
      <p:sp>
        <p:nvSpPr>
          <p:cNvPr id="21508" name="Rectangle 3"/>
          <p:cNvSpPr>
            <a:spLocks noGrp="1" noChangeArrowheads="1"/>
          </p:cNvSpPr>
          <p:nvPr>
            <p:ph type="body" idx="1"/>
          </p:nvPr>
        </p:nvSpPr>
        <p:spPr/>
        <p:txBody>
          <a:bodyPr/>
          <a:lstStyle/>
          <a:p>
            <a:pPr eaLnBrk="1" hangingPunct="1"/>
            <a:r>
              <a:rPr lang="en-US" altLang="en-US" dirty="0" smtClean="0"/>
              <a:t>With a double line-to-ground (DLG) fault two line conductors come in contact both with each other and ground.  We'll assume these are phases b and c.</a:t>
            </a:r>
          </a:p>
        </p:txBody>
      </p:sp>
      <p:pic>
        <p:nvPicPr>
          <p:cNvPr id="21509" name="Picture 4" descr="fig146"/>
          <p:cNvPicPr>
            <a:picLocks noChangeAspect="1" noChangeArrowheads="1"/>
          </p:cNvPicPr>
          <p:nvPr/>
        </p:nvPicPr>
        <p:blipFill>
          <a:blip r:embed="rId4">
            <a:extLst>
              <a:ext uri="{28A0092B-C50C-407E-A947-70E740481C1C}">
                <a14:useLocalDpi xmlns:a14="http://schemas.microsoft.com/office/drawing/2010/main" val="0"/>
              </a:ext>
            </a:extLst>
          </a:blip>
          <a:srcRect l="25882" r="10588" b="75043"/>
          <a:stretch>
            <a:fillRect/>
          </a:stretch>
        </p:blipFill>
        <p:spPr bwMode="auto">
          <a:xfrm>
            <a:off x="990600" y="2819400"/>
            <a:ext cx="493871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6" name="Object 5"/>
          <p:cNvGraphicFramePr>
            <a:graphicFrameLocks noChangeAspect="1"/>
          </p:cNvGraphicFramePr>
          <p:nvPr>
            <p:extLst>
              <p:ext uri="{D42A27DB-BD31-4B8C-83A1-F6EECF244321}">
                <p14:modId xmlns:p14="http://schemas.microsoft.com/office/powerpoint/2010/main" val="401110705"/>
              </p:ext>
            </p:extLst>
          </p:nvPr>
        </p:nvGraphicFramePr>
        <p:xfrm>
          <a:off x="990600" y="5715000"/>
          <a:ext cx="5803900" cy="571500"/>
        </p:xfrm>
        <a:graphic>
          <a:graphicData uri="http://schemas.openxmlformats.org/presentationml/2006/ole">
            <mc:AlternateContent xmlns:mc="http://schemas.openxmlformats.org/markup-compatibility/2006">
              <mc:Choice xmlns:v="urn:schemas-microsoft-com:vml" Requires="v">
                <p:oleObj spid="_x0000_s268301" name="Equation" r:id="rId5" imgW="5803560" imgH="571320" progId="Equation.DSMT4">
                  <p:embed/>
                </p:oleObj>
              </mc:Choice>
              <mc:Fallback>
                <p:oleObj name="Equation" r:id="rId5" imgW="5803560" imgH="5713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715000"/>
                        <a:ext cx="58039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17</a:t>
            </a:fld>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en-US" smtClean="0"/>
              <a:t>DLG Faults, cont'd</a:t>
            </a:r>
          </a:p>
        </p:txBody>
      </p:sp>
      <p:graphicFrame>
        <p:nvGraphicFramePr>
          <p:cNvPr id="22530" name="Object 3"/>
          <p:cNvGraphicFramePr>
            <a:graphicFrameLocks noChangeAspect="1"/>
          </p:cNvGraphicFramePr>
          <p:nvPr>
            <p:extLst>
              <p:ext uri="{D42A27DB-BD31-4B8C-83A1-F6EECF244321}">
                <p14:modId xmlns:p14="http://schemas.microsoft.com/office/powerpoint/2010/main" val="3777433302"/>
              </p:ext>
            </p:extLst>
          </p:nvPr>
        </p:nvGraphicFramePr>
        <p:xfrm>
          <a:off x="457200" y="1280160"/>
          <a:ext cx="6413500" cy="4216400"/>
        </p:xfrm>
        <a:graphic>
          <a:graphicData uri="http://schemas.openxmlformats.org/presentationml/2006/ole">
            <mc:AlternateContent xmlns:mc="http://schemas.openxmlformats.org/markup-compatibility/2006">
              <mc:Choice xmlns:v="urn:schemas-microsoft-com:vml" Requires="v">
                <p:oleObj spid="_x0000_s269325" name="Equation" r:id="rId4" imgW="6413400" imgH="4216320" progId="Equation.DSMT4">
                  <p:embed/>
                </p:oleObj>
              </mc:Choice>
              <mc:Fallback>
                <p:oleObj name="Equation" r:id="rId4" imgW="6413400" imgH="4216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6413500" cy="421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18</a:t>
            </a:fld>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280160"/>
            <a:ext cx="8534400" cy="3733800"/>
          </a:xfrm>
        </p:spPr>
        <p:txBody>
          <a:bodyPr/>
          <a:lstStyle/>
          <a:p>
            <a:r>
              <a:rPr lang="en-US" dirty="0" smtClean="0"/>
              <a:t>Please read Chapters 9, 10 and 11</a:t>
            </a:r>
          </a:p>
          <a:p>
            <a:pPr eaLnBrk="1" hangingPunct="1">
              <a:buFont typeface="Arial" charset="0"/>
              <a:buChar char="•"/>
            </a:pPr>
            <a:r>
              <a:rPr lang="en-US" dirty="0" smtClean="0"/>
              <a:t>HW 8 quiz today</a:t>
            </a:r>
          </a:p>
          <a:p>
            <a:pPr eaLnBrk="1" hangingPunct="1">
              <a:buFont typeface="Arial" charset="0"/>
              <a:buChar char="•"/>
            </a:pPr>
            <a:r>
              <a:rPr lang="en-US" dirty="0" smtClean="0"/>
              <a:t>HW 9 is 8.14, 9.1, 9.2 (bus 3), 9.15, 9.64; this should be turned in on Nov 10 (hence no quiz)</a:t>
            </a:r>
          </a:p>
          <a:p>
            <a:pPr eaLnBrk="1" hangingPunct="1">
              <a:buFont typeface="Arial" charset="0"/>
              <a:buChar char="•"/>
            </a:pPr>
            <a:r>
              <a:rPr lang="en-US" dirty="0" smtClean="0"/>
              <a:t>Chapter 6 Design Project 1 is assigned.  It will count as three regular home works and is due on Dec 3.  </a:t>
            </a:r>
          </a:p>
          <a:p>
            <a:pPr lvl="1"/>
            <a:r>
              <a:rPr lang="en-US" sz="1800" dirty="0" smtClean="0"/>
              <a:t>For tower configurations assume </a:t>
            </a:r>
            <a:r>
              <a:rPr lang="en-US" sz="1800" dirty="0"/>
              <a:t>a symmetric conductor spacing, with the distance in feet given by the following formula</a:t>
            </a:r>
            <a:r>
              <a:rPr lang="en-US" sz="1800" dirty="0" smtClean="0"/>
              <a:t>:  (</a:t>
            </a:r>
            <a:r>
              <a:rPr lang="en-US" sz="1800" dirty="0"/>
              <a:t>Last two digits of your EIN+150)/10.  Example student A has an UIN of xxx65.  Then his/her spacing is (65+150)/10 = 21.50 ft.  </a:t>
            </a:r>
            <a:endParaRPr lang="en-US" dirty="0" smtClean="0"/>
          </a:p>
          <a:p>
            <a:pPr eaLnBrk="1" hangingPunct="1">
              <a:buFont typeface="Arial" charset="0"/>
              <a:buChar char="•"/>
            </a:pPr>
            <a:r>
              <a:rPr lang="en-US" dirty="0" smtClean="0"/>
              <a:t>Exam 2 is during class on Tuesday November 15</a:t>
            </a:r>
          </a:p>
          <a:p>
            <a:pPr eaLnBrk="1" hangingPunct="1">
              <a:buFont typeface="Arial" charset="0"/>
              <a:buChar char="•"/>
            </a:pPr>
            <a:r>
              <a:rPr lang="en-US" dirty="0" smtClean="0"/>
              <a:t>Final exam is on Monday December 12, 1:30-4:30pm</a:t>
            </a:r>
          </a:p>
          <a:p>
            <a:pPr marL="0" indent="0" eaLnBrk="1" hangingPunct="1">
              <a:buNone/>
            </a:pPr>
            <a:r>
              <a:rPr lang="en-US" dirty="0" smtClean="0"/>
              <a:t> </a:t>
            </a:r>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a:t>
            </a:fld>
            <a:endParaRPr lang="en-US" dirty="0"/>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mtClean="0"/>
              <a:t>DLG Faults, cont'd</a:t>
            </a:r>
          </a:p>
        </p:txBody>
      </p:sp>
      <p:graphicFrame>
        <p:nvGraphicFramePr>
          <p:cNvPr id="23554" name="Object 0"/>
          <p:cNvGraphicFramePr>
            <a:graphicFrameLocks noChangeAspect="1"/>
          </p:cNvGraphicFramePr>
          <p:nvPr>
            <p:extLst>
              <p:ext uri="{D42A27DB-BD31-4B8C-83A1-F6EECF244321}">
                <p14:modId xmlns:p14="http://schemas.microsoft.com/office/powerpoint/2010/main" val="1140835628"/>
              </p:ext>
            </p:extLst>
          </p:nvPr>
        </p:nvGraphicFramePr>
        <p:xfrm>
          <a:off x="457200" y="1280160"/>
          <a:ext cx="6311900" cy="5181600"/>
        </p:xfrm>
        <a:graphic>
          <a:graphicData uri="http://schemas.openxmlformats.org/presentationml/2006/ole">
            <mc:AlternateContent xmlns:mc="http://schemas.openxmlformats.org/markup-compatibility/2006">
              <mc:Choice xmlns:v="urn:schemas-microsoft-com:vml" Requires="v">
                <p:oleObj spid="_x0000_s270349" name="Equation" r:id="rId4" imgW="6311880" imgH="5181480" progId="Equation.DSMT4">
                  <p:embed/>
                </p:oleObj>
              </mc:Choice>
              <mc:Fallback>
                <p:oleObj name="Equation" r:id="rId4" imgW="6311880" imgH="5181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63119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19</a:t>
            </a:fld>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76200"/>
            <a:ext cx="8001000" cy="1069848"/>
          </a:xfrm>
        </p:spPr>
        <p:txBody>
          <a:bodyPr/>
          <a:lstStyle/>
          <a:p>
            <a:pPr eaLnBrk="1" hangingPunct="1"/>
            <a:r>
              <a:rPr lang="en-US" altLang="en-US" dirty="0" smtClean="0"/>
              <a:t>DLG Faults, cont'd</a:t>
            </a:r>
          </a:p>
        </p:txBody>
      </p:sp>
      <p:graphicFrame>
        <p:nvGraphicFramePr>
          <p:cNvPr id="24578" name="Object 3"/>
          <p:cNvGraphicFramePr>
            <a:graphicFrameLocks noChangeAspect="1"/>
          </p:cNvGraphicFramePr>
          <p:nvPr>
            <p:extLst>
              <p:ext uri="{D42A27DB-BD31-4B8C-83A1-F6EECF244321}">
                <p14:modId xmlns:p14="http://schemas.microsoft.com/office/powerpoint/2010/main" val="320749630"/>
              </p:ext>
            </p:extLst>
          </p:nvPr>
        </p:nvGraphicFramePr>
        <p:xfrm>
          <a:off x="457200" y="1280160"/>
          <a:ext cx="7785100" cy="5130800"/>
        </p:xfrm>
        <a:graphic>
          <a:graphicData uri="http://schemas.openxmlformats.org/presentationml/2006/ole">
            <mc:AlternateContent xmlns:mc="http://schemas.openxmlformats.org/markup-compatibility/2006">
              <mc:Choice xmlns:v="urn:schemas-microsoft-com:vml" Requires="v">
                <p:oleObj spid="_x0000_s271373" name="Equation" r:id="rId4" imgW="7785000" imgH="5130720" progId="Equation.DSMT4">
                  <p:embed/>
                </p:oleObj>
              </mc:Choice>
              <mc:Fallback>
                <p:oleObj name="Equation" r:id="rId4" imgW="7785000" imgH="5130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7851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20</a:t>
            </a:fld>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mtClean="0"/>
              <a:t>DLG Faults, cont'd</a:t>
            </a:r>
          </a:p>
        </p:txBody>
      </p:sp>
      <p:sp>
        <p:nvSpPr>
          <p:cNvPr id="25604" name="Rectangle 3"/>
          <p:cNvSpPr>
            <a:spLocks noGrp="1" noChangeArrowheads="1"/>
          </p:cNvSpPr>
          <p:nvPr>
            <p:ph type="body" idx="1"/>
          </p:nvPr>
        </p:nvSpPr>
        <p:spPr>
          <a:xfrm>
            <a:off x="457200" y="1280160"/>
            <a:ext cx="7772400" cy="3733800"/>
          </a:xfrm>
        </p:spPr>
        <p:txBody>
          <a:bodyPr/>
          <a:lstStyle/>
          <a:p>
            <a:pPr eaLnBrk="1" hangingPunct="1"/>
            <a:r>
              <a:rPr lang="en-US" altLang="en-US" dirty="0" smtClean="0"/>
              <a:t>The three sequence networks are joined as follows</a:t>
            </a:r>
          </a:p>
        </p:txBody>
      </p:sp>
      <p:pic>
        <p:nvPicPr>
          <p:cNvPr id="25605" name="Picture 4" descr="fig147"/>
          <p:cNvPicPr>
            <a:picLocks noChangeAspect="1" noChangeArrowheads="1"/>
          </p:cNvPicPr>
          <p:nvPr/>
        </p:nvPicPr>
        <p:blipFill>
          <a:blip r:embed="rId4">
            <a:extLst>
              <a:ext uri="{28A0092B-C50C-407E-A947-70E740481C1C}">
                <a14:useLocalDpi xmlns:a14="http://schemas.microsoft.com/office/drawing/2010/main" val="0"/>
              </a:ext>
            </a:extLst>
          </a:blip>
          <a:srcRect l="11765" r="11765" b="80219"/>
          <a:stretch>
            <a:fillRect/>
          </a:stretch>
        </p:blipFill>
        <p:spPr bwMode="auto">
          <a:xfrm>
            <a:off x="990600" y="2209800"/>
            <a:ext cx="59436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2" name="Object 5"/>
          <p:cNvGraphicFramePr>
            <a:graphicFrameLocks noChangeAspect="1"/>
          </p:cNvGraphicFramePr>
          <p:nvPr/>
        </p:nvGraphicFramePr>
        <p:xfrm>
          <a:off x="1143000" y="4876800"/>
          <a:ext cx="6718300" cy="1524000"/>
        </p:xfrm>
        <a:graphic>
          <a:graphicData uri="http://schemas.openxmlformats.org/presentationml/2006/ole">
            <mc:AlternateContent xmlns:mc="http://schemas.openxmlformats.org/markup-compatibility/2006">
              <mc:Choice xmlns:v="urn:schemas-microsoft-com:vml" Requires="v">
                <p:oleObj spid="_x0000_s272397" name="Equation" r:id="rId5" imgW="6717960" imgH="1523880" progId="Equation.DSMT4">
                  <p:embed/>
                </p:oleObj>
              </mc:Choice>
              <mc:Fallback>
                <p:oleObj name="Equation" r:id="rId5" imgW="6717960" imgH="1523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76800"/>
                        <a:ext cx="67183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Rectangle 6"/>
          <p:cNvSpPr>
            <a:spLocks noChangeArrowheads="1"/>
          </p:cNvSpPr>
          <p:nvPr/>
        </p:nvSpPr>
        <p:spPr bwMode="auto">
          <a:xfrm>
            <a:off x="1295400" y="4368800"/>
            <a:ext cx="317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Assuming </a:t>
            </a:r>
            <a:r>
              <a:rPr lang="en-US" altLang="en-US" sz="2800" dirty="0" err="1"/>
              <a:t>Z</a:t>
            </a:r>
            <a:r>
              <a:rPr lang="en-US" altLang="en-US" sz="2800" baseline="-25000" dirty="0" err="1"/>
              <a:t>f</a:t>
            </a:r>
            <a:r>
              <a:rPr lang="en-US" altLang="en-US" sz="2800" dirty="0"/>
              <a:t>=0, then</a:t>
            </a:r>
          </a:p>
        </p:txBody>
      </p:sp>
      <p:sp>
        <p:nvSpPr>
          <p:cNvPr id="7"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21</a:t>
            </a:fld>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76200"/>
            <a:ext cx="8001000" cy="1069848"/>
          </a:xfrm>
        </p:spPr>
        <p:txBody>
          <a:bodyPr/>
          <a:lstStyle/>
          <a:p>
            <a:pPr eaLnBrk="1" hangingPunct="1"/>
            <a:r>
              <a:rPr lang="en-US" altLang="en-US" dirty="0" smtClean="0"/>
              <a:t>DLG Faults, cont'd</a:t>
            </a:r>
          </a:p>
        </p:txBody>
      </p:sp>
      <p:pic>
        <p:nvPicPr>
          <p:cNvPr id="26629" name="Picture 3" descr="fig147"/>
          <p:cNvPicPr>
            <a:picLocks noChangeAspect="1" noChangeArrowheads="1"/>
          </p:cNvPicPr>
          <p:nvPr/>
        </p:nvPicPr>
        <p:blipFill>
          <a:blip r:embed="rId4">
            <a:extLst>
              <a:ext uri="{28A0092B-C50C-407E-A947-70E740481C1C}">
                <a14:useLocalDpi xmlns:a14="http://schemas.microsoft.com/office/drawing/2010/main" val="0"/>
              </a:ext>
            </a:extLst>
          </a:blip>
          <a:srcRect l="11765" r="11765" b="80219"/>
          <a:stretch>
            <a:fillRect/>
          </a:stretch>
        </p:blipFill>
        <p:spPr bwMode="auto">
          <a:xfrm>
            <a:off x="457200" y="1280160"/>
            <a:ext cx="46482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6" name="Object 5"/>
          <p:cNvGraphicFramePr>
            <a:graphicFrameLocks noChangeAspect="1"/>
          </p:cNvGraphicFramePr>
          <p:nvPr/>
        </p:nvGraphicFramePr>
        <p:xfrm>
          <a:off x="0" y="0"/>
          <a:ext cx="914400" cy="336550"/>
        </p:xfrm>
        <a:graphic>
          <a:graphicData uri="http://schemas.openxmlformats.org/presentationml/2006/ole">
            <mc:AlternateContent xmlns:mc="http://schemas.openxmlformats.org/markup-compatibility/2006">
              <mc:Choice xmlns:v="urn:schemas-microsoft-com:vml" Requires="v">
                <p:oleObj spid="_x0000_s273432" name="Equation" r:id="rId5" imgW="914400" imgH="336960" progId="Equation.DSMT4">
                  <p:embed/>
                </p:oleObj>
              </mc:Choice>
              <mc:Fallback>
                <p:oleObj name="Equation" r:id="rId5" imgW="914400" imgH="336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6"/>
          <p:cNvGraphicFramePr>
            <a:graphicFrameLocks noChangeAspect="1"/>
          </p:cNvGraphicFramePr>
          <p:nvPr>
            <p:extLst>
              <p:ext uri="{D42A27DB-BD31-4B8C-83A1-F6EECF244321}">
                <p14:modId xmlns:p14="http://schemas.microsoft.com/office/powerpoint/2010/main" val="2433316351"/>
              </p:ext>
            </p:extLst>
          </p:nvPr>
        </p:nvGraphicFramePr>
        <p:xfrm>
          <a:off x="457200" y="3048000"/>
          <a:ext cx="6565900" cy="3175000"/>
        </p:xfrm>
        <a:graphic>
          <a:graphicData uri="http://schemas.openxmlformats.org/presentationml/2006/ole">
            <mc:AlternateContent xmlns:mc="http://schemas.openxmlformats.org/markup-compatibility/2006">
              <mc:Choice xmlns:v="urn:schemas-microsoft-com:vml" Requires="v">
                <p:oleObj spid="_x0000_s273433" name="Equation" r:id="rId7" imgW="6565680" imgH="3174840" progId="Equation.DSMT4">
                  <p:embed/>
                </p:oleObj>
              </mc:Choice>
              <mc:Fallback>
                <p:oleObj name="Equation" r:id="rId7" imgW="6565680" imgH="31748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0"/>
                        <a:ext cx="65659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22</a:t>
            </a:fld>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Unbalanced Fault Summary</a:t>
            </a:r>
          </a:p>
        </p:txBody>
      </p:sp>
      <p:sp>
        <p:nvSpPr>
          <p:cNvPr id="44035" name="Rectangle 3"/>
          <p:cNvSpPr>
            <a:spLocks noGrp="1" noChangeArrowheads="1"/>
          </p:cNvSpPr>
          <p:nvPr>
            <p:ph type="body" idx="1"/>
          </p:nvPr>
        </p:nvSpPr>
        <p:spPr>
          <a:xfrm>
            <a:off x="457200" y="1280160"/>
            <a:ext cx="8001000" cy="4495800"/>
          </a:xfrm>
        </p:spPr>
        <p:txBody>
          <a:bodyPr/>
          <a:lstStyle/>
          <a:p>
            <a:pPr eaLnBrk="1" hangingPunct="1"/>
            <a:r>
              <a:rPr lang="en-US" altLang="en-US" dirty="0" smtClean="0"/>
              <a:t>SLG: Sequence networks are connected in series, parallel to three times the fault impedance</a:t>
            </a:r>
          </a:p>
          <a:p>
            <a:pPr eaLnBrk="1" hangingPunct="1"/>
            <a:r>
              <a:rPr lang="en-US" altLang="en-US" dirty="0" smtClean="0"/>
              <a:t>LL: Positive and negative sequence networks are connected in parallel; zero sequence network is not included since there is no path to ground</a:t>
            </a:r>
          </a:p>
          <a:p>
            <a:pPr eaLnBrk="1" hangingPunct="1"/>
            <a:r>
              <a:rPr lang="en-US" altLang="en-US" dirty="0" smtClean="0"/>
              <a:t>DLG: Positive, negative and zero sequence networks are connected in parallel, with the zero sequence network including three times the fault impedance</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23</a:t>
            </a:fld>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Power System Protection</a:t>
            </a:r>
          </a:p>
        </p:txBody>
      </p:sp>
      <p:sp>
        <p:nvSpPr>
          <p:cNvPr id="34819" name="Rectangle 3"/>
          <p:cNvSpPr>
            <a:spLocks noGrp="1" noChangeArrowheads="1"/>
          </p:cNvSpPr>
          <p:nvPr>
            <p:ph type="body" idx="1"/>
          </p:nvPr>
        </p:nvSpPr>
        <p:spPr>
          <a:xfrm>
            <a:off x="457200" y="1280160"/>
            <a:ext cx="8153400" cy="4572000"/>
          </a:xfrm>
        </p:spPr>
        <p:txBody>
          <a:bodyPr/>
          <a:lstStyle/>
          <a:p>
            <a:pPr eaLnBrk="1" hangingPunct="1"/>
            <a:r>
              <a:rPr lang="en-US" altLang="en-US" dirty="0" smtClean="0"/>
              <a:t>Main idea is to remove faults as quickly as possible while leaving as much of the system intact as possible</a:t>
            </a:r>
          </a:p>
          <a:p>
            <a:pPr eaLnBrk="1" hangingPunct="1"/>
            <a:r>
              <a:rPr lang="en-US" altLang="en-US" dirty="0" smtClean="0"/>
              <a:t>Fault sequence of events</a:t>
            </a:r>
          </a:p>
          <a:p>
            <a:pPr lvl="1" eaLnBrk="1" hangingPunct="1"/>
            <a:r>
              <a:rPr lang="en-US" altLang="en-US" dirty="0" smtClean="0"/>
              <a:t>Fault occurs somewhere on the system, changing the system currents and voltages </a:t>
            </a:r>
          </a:p>
          <a:p>
            <a:pPr lvl="1" eaLnBrk="1" hangingPunct="1"/>
            <a:r>
              <a:rPr lang="en-US" altLang="en-US" dirty="0" smtClean="0"/>
              <a:t>Current transformers (CTs) and potential transformers (PTs) sensors detect the change in currents/voltages</a:t>
            </a:r>
          </a:p>
          <a:p>
            <a:pPr lvl="1" eaLnBrk="1" hangingPunct="1"/>
            <a:r>
              <a:rPr lang="en-US" altLang="en-US" dirty="0" smtClean="0"/>
              <a:t>Relays use sensor input to determine whether a fault has occurred</a:t>
            </a:r>
          </a:p>
          <a:p>
            <a:pPr lvl="1" eaLnBrk="1" hangingPunct="1"/>
            <a:r>
              <a:rPr lang="en-US" altLang="en-US" dirty="0" smtClean="0"/>
              <a:t>If fault occurs relays open circuit breakers to isolate fault</a:t>
            </a:r>
          </a:p>
          <a:p>
            <a:pPr marL="914400" lvl="1" indent="-457200" eaLnBrk="1" hangingPunct="1">
              <a:buFont typeface="Wingdings" pitchFamily="2" charset="2"/>
              <a:buAutoNum type="arabicPeriod"/>
            </a:pPr>
            <a:endParaRPr lang="en-US" altLang="en-US" dirty="0" smtClean="0"/>
          </a:p>
          <a:p>
            <a:pPr marL="533400" indent="-533400" eaLnBrk="1" hangingPunct="1"/>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24</a:t>
            </a:fld>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Power System Protection</a:t>
            </a:r>
          </a:p>
        </p:txBody>
      </p:sp>
      <p:sp>
        <p:nvSpPr>
          <p:cNvPr id="35843" name="Rectangle 3"/>
          <p:cNvSpPr>
            <a:spLocks noGrp="1" noChangeArrowheads="1"/>
          </p:cNvSpPr>
          <p:nvPr>
            <p:ph type="body" idx="1"/>
          </p:nvPr>
        </p:nvSpPr>
        <p:spPr/>
        <p:txBody>
          <a:bodyPr/>
          <a:lstStyle/>
          <a:p>
            <a:pPr eaLnBrk="1" hangingPunct="1"/>
            <a:r>
              <a:rPr lang="en-US" altLang="en-US" dirty="0" smtClean="0"/>
              <a:t>Protection systems must be designed with both primary protection and backup protection in case primary protection devices fail</a:t>
            </a:r>
          </a:p>
          <a:p>
            <a:pPr eaLnBrk="1" hangingPunct="1"/>
            <a:r>
              <a:rPr lang="en-US" altLang="en-US" dirty="0" smtClean="0"/>
              <a:t>In designing power system protection systems there are two main types of systems that need to be considered:</a:t>
            </a:r>
          </a:p>
          <a:p>
            <a:pPr marL="819150" lvl="1" indent="-533400" eaLnBrk="1" hangingPunct="1">
              <a:buFont typeface="Wingdings" pitchFamily="2" charset="2"/>
              <a:buAutoNum type="arabicPeriod"/>
            </a:pPr>
            <a:r>
              <a:rPr lang="en-US" altLang="en-US" dirty="0" smtClean="0"/>
              <a:t>Radial: there is a single source of power, so power always flows in a single direction; this is the easiest from a protection point of view</a:t>
            </a:r>
          </a:p>
          <a:p>
            <a:pPr marL="819150" lvl="1" indent="-533400" eaLnBrk="1" hangingPunct="1">
              <a:buFont typeface="Wingdings" pitchFamily="2" charset="2"/>
              <a:buAutoNum type="arabicPeriod"/>
            </a:pPr>
            <a:r>
              <a:rPr lang="en-US" altLang="en-US" dirty="0" smtClean="0"/>
              <a:t>Network: power can flow in either direction: protection is much more involved</a:t>
            </a:r>
          </a:p>
          <a:p>
            <a:pPr marL="533400" indent="-533400" eaLnBrk="1" hangingPunct="1"/>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25</a:t>
            </a:fld>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Radial Power System Protection</a:t>
            </a:r>
          </a:p>
        </p:txBody>
      </p:sp>
      <p:sp>
        <p:nvSpPr>
          <p:cNvPr id="36867" name="Rectangle 3"/>
          <p:cNvSpPr>
            <a:spLocks noGrp="1" noChangeArrowheads="1"/>
          </p:cNvSpPr>
          <p:nvPr>
            <p:ph type="body" idx="1"/>
          </p:nvPr>
        </p:nvSpPr>
        <p:spPr>
          <a:xfrm>
            <a:off x="457200" y="1280160"/>
            <a:ext cx="8001000" cy="1905000"/>
          </a:xfrm>
        </p:spPr>
        <p:txBody>
          <a:bodyPr/>
          <a:lstStyle/>
          <a:p>
            <a:pPr eaLnBrk="1" hangingPunct="1"/>
            <a:r>
              <a:rPr lang="en-US" altLang="en-US" dirty="0" smtClean="0"/>
              <a:t>Radial systems are primarily used in the lower voltage distribution systems.  Protection actions usually result in loss of customer load, but the outages are usually quite local.  </a:t>
            </a:r>
          </a:p>
        </p:txBody>
      </p:sp>
      <p:pic>
        <p:nvPicPr>
          <p:cNvPr id="36868" name="Picture 4" descr="book13-1a"/>
          <p:cNvPicPr>
            <a:picLocks noChangeAspect="1" noChangeArrowheads="1"/>
          </p:cNvPicPr>
          <p:nvPr/>
        </p:nvPicPr>
        <p:blipFill>
          <a:blip r:embed="rId3">
            <a:extLst>
              <a:ext uri="{28A0092B-C50C-407E-A947-70E740481C1C}">
                <a14:useLocalDpi xmlns:a14="http://schemas.microsoft.com/office/drawing/2010/main" val="0"/>
              </a:ext>
            </a:extLst>
          </a:blip>
          <a:srcRect l="18867" t="37198" r="38914" b="41522"/>
          <a:stretch>
            <a:fillRect/>
          </a:stretch>
        </p:blipFill>
        <p:spPr bwMode="auto">
          <a:xfrm>
            <a:off x="882650" y="3200400"/>
            <a:ext cx="38417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5183038" y="3171645"/>
            <a:ext cx="3808562" cy="3108543"/>
          </a:xfrm>
          <a:prstGeom prst="rect">
            <a:avLst/>
          </a:prstGeom>
          <a:solidFill>
            <a:schemeClr val="accent1"/>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The figure shows</a:t>
            </a:r>
          </a:p>
          <a:p>
            <a:pPr eaLnBrk="1" hangingPunct="1">
              <a:spcBef>
                <a:spcPts val="0"/>
              </a:spcBef>
            </a:pPr>
            <a:r>
              <a:rPr lang="en-US" altLang="en-US" sz="2800" dirty="0"/>
              <a:t>potential protection</a:t>
            </a:r>
          </a:p>
          <a:p>
            <a:pPr eaLnBrk="1" hangingPunct="1">
              <a:spcBef>
                <a:spcPts val="0"/>
              </a:spcBef>
            </a:pPr>
            <a:r>
              <a:rPr lang="en-US" altLang="en-US" sz="2800" dirty="0"/>
              <a:t>schemes for a </a:t>
            </a:r>
          </a:p>
          <a:p>
            <a:pPr eaLnBrk="1" hangingPunct="1">
              <a:spcBef>
                <a:spcPts val="0"/>
              </a:spcBef>
            </a:pPr>
            <a:r>
              <a:rPr lang="en-US" altLang="en-US" sz="2800" dirty="0"/>
              <a:t>radial system.  The</a:t>
            </a:r>
          </a:p>
          <a:p>
            <a:pPr eaLnBrk="1" hangingPunct="1">
              <a:spcBef>
                <a:spcPts val="0"/>
              </a:spcBef>
            </a:pPr>
            <a:r>
              <a:rPr lang="en-US" altLang="en-US" sz="2800" dirty="0"/>
              <a:t>bottom scheme is</a:t>
            </a:r>
          </a:p>
          <a:p>
            <a:pPr eaLnBrk="1" hangingPunct="1">
              <a:spcBef>
                <a:spcPts val="0"/>
              </a:spcBef>
            </a:pPr>
            <a:r>
              <a:rPr lang="en-US" altLang="en-US" sz="2800" dirty="0"/>
              <a:t>preferred since it</a:t>
            </a:r>
          </a:p>
          <a:p>
            <a:pPr eaLnBrk="1" hangingPunct="1">
              <a:spcBef>
                <a:spcPts val="0"/>
              </a:spcBef>
            </a:pPr>
            <a:r>
              <a:rPr lang="en-US" altLang="en-US" sz="2800" dirty="0"/>
              <a:t>results in less lost </a:t>
            </a:r>
            <a:r>
              <a:rPr lang="en-US" altLang="en-US" sz="2800" dirty="0" smtClean="0"/>
              <a:t>load.</a:t>
            </a:r>
            <a:endParaRPr lang="en-US" altLang="en-US" sz="2800" dirty="0"/>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26</a:t>
            </a:fld>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Radial Power System Protection</a:t>
            </a:r>
          </a:p>
        </p:txBody>
      </p:sp>
      <p:sp>
        <p:nvSpPr>
          <p:cNvPr id="37891" name="Rectangle 3"/>
          <p:cNvSpPr>
            <a:spLocks noGrp="1" noChangeArrowheads="1"/>
          </p:cNvSpPr>
          <p:nvPr>
            <p:ph type="body" idx="1"/>
          </p:nvPr>
        </p:nvSpPr>
        <p:spPr>
          <a:xfrm>
            <a:off x="457200" y="1280160"/>
            <a:ext cx="8610600" cy="3276600"/>
          </a:xfrm>
        </p:spPr>
        <p:txBody>
          <a:bodyPr/>
          <a:lstStyle/>
          <a:p>
            <a:pPr eaLnBrk="1" hangingPunct="1"/>
            <a:r>
              <a:rPr lang="en-US" altLang="en-US" dirty="0" smtClean="0"/>
              <a:t>In radial power systems the amount of fault current is limited by the fault distance from the power source: faults further down the feeder have less fault current since the current is limited by feeder impedance</a:t>
            </a:r>
          </a:p>
          <a:p>
            <a:pPr eaLnBrk="1" hangingPunct="1"/>
            <a:r>
              <a:rPr lang="en-US" altLang="en-US" dirty="0" smtClean="0"/>
              <a:t>Radial power system protection systems usually use inverse-time overcurrent relays. </a:t>
            </a:r>
          </a:p>
          <a:p>
            <a:pPr eaLnBrk="1" hangingPunct="1"/>
            <a:r>
              <a:rPr lang="en-US" altLang="en-US" dirty="0" smtClean="0"/>
              <a:t> Coordination of relay current settings is needed to</a:t>
            </a:r>
            <a:br>
              <a:rPr lang="en-US" altLang="en-US" dirty="0" smtClean="0"/>
            </a:br>
            <a:r>
              <a:rPr lang="en-US" altLang="en-US" dirty="0" smtClean="0"/>
              <a:t>open the correct breakers</a:t>
            </a:r>
          </a:p>
        </p:txBody>
      </p:sp>
      <p:pic>
        <p:nvPicPr>
          <p:cNvPr id="37892" name="Picture 4" descr="book13-1a"/>
          <p:cNvPicPr>
            <a:picLocks noChangeAspect="1" noChangeArrowheads="1"/>
          </p:cNvPicPr>
          <p:nvPr/>
        </p:nvPicPr>
        <p:blipFill>
          <a:blip r:embed="rId3">
            <a:extLst>
              <a:ext uri="{28A0092B-C50C-407E-A947-70E740481C1C}">
                <a14:useLocalDpi xmlns:a14="http://schemas.microsoft.com/office/drawing/2010/main" val="0"/>
              </a:ext>
            </a:extLst>
          </a:blip>
          <a:srcRect l="18867" t="48444" r="38914" b="43253"/>
          <a:stretch>
            <a:fillRect/>
          </a:stretch>
        </p:blipFill>
        <p:spPr bwMode="auto">
          <a:xfrm>
            <a:off x="914400" y="5105400"/>
            <a:ext cx="5410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27</a:t>
            </a:fld>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Inverse Time Overcurrent Relays</a:t>
            </a:r>
          </a:p>
        </p:txBody>
      </p:sp>
      <p:sp>
        <p:nvSpPr>
          <p:cNvPr id="38915" name="Rectangle 3"/>
          <p:cNvSpPr>
            <a:spLocks noGrp="1" noChangeArrowheads="1"/>
          </p:cNvSpPr>
          <p:nvPr>
            <p:ph type="body" idx="1"/>
          </p:nvPr>
        </p:nvSpPr>
        <p:spPr>
          <a:xfrm>
            <a:off x="457200" y="1280160"/>
            <a:ext cx="8001000" cy="1371600"/>
          </a:xfrm>
        </p:spPr>
        <p:txBody>
          <a:bodyPr/>
          <a:lstStyle/>
          <a:p>
            <a:pPr eaLnBrk="1" hangingPunct="1"/>
            <a:r>
              <a:rPr lang="en-US" altLang="en-US" dirty="0" smtClean="0"/>
              <a:t>Inverse time overcurrent relays respond </a:t>
            </a:r>
            <a:r>
              <a:rPr lang="en-US" altLang="en-US" dirty="0" err="1" smtClean="0"/>
              <a:t>instan-taneously</a:t>
            </a:r>
            <a:r>
              <a:rPr lang="en-US" altLang="en-US" dirty="0" smtClean="0"/>
              <a:t> to a current above their maximum setting</a:t>
            </a:r>
          </a:p>
          <a:p>
            <a:pPr eaLnBrk="1" hangingPunct="1"/>
            <a:r>
              <a:rPr lang="en-US" altLang="en-US" dirty="0" smtClean="0"/>
              <a:t>They respond slower to currents below this value but above the pickup current value</a:t>
            </a:r>
          </a:p>
        </p:txBody>
      </p:sp>
      <p:pic>
        <p:nvPicPr>
          <p:cNvPr id="38916" name="Picture 4" descr="fig154"/>
          <p:cNvPicPr>
            <a:picLocks noChangeAspect="1" noChangeArrowheads="1"/>
          </p:cNvPicPr>
          <p:nvPr/>
        </p:nvPicPr>
        <p:blipFill>
          <a:blip r:embed="rId3">
            <a:extLst>
              <a:ext uri="{28A0092B-C50C-407E-A947-70E740481C1C}">
                <a14:useLocalDpi xmlns:a14="http://schemas.microsoft.com/office/drawing/2010/main" val="0"/>
              </a:ext>
            </a:extLst>
          </a:blip>
          <a:srcRect l="11792" t="865" r="3537" b="70934"/>
          <a:stretch>
            <a:fillRect/>
          </a:stretch>
        </p:blipFill>
        <p:spPr bwMode="auto">
          <a:xfrm>
            <a:off x="609600" y="3200400"/>
            <a:ext cx="65643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28</a:t>
            </a:fld>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Unbalanced Fault Analysis</a:t>
            </a:r>
          </a:p>
        </p:txBody>
      </p:sp>
      <p:sp>
        <p:nvSpPr>
          <p:cNvPr id="39939" name="Rectangle 3"/>
          <p:cNvSpPr>
            <a:spLocks noGrp="1" noChangeArrowheads="1"/>
          </p:cNvSpPr>
          <p:nvPr>
            <p:ph type="body" idx="1"/>
          </p:nvPr>
        </p:nvSpPr>
        <p:spPr>
          <a:xfrm>
            <a:off x="457200" y="1280160"/>
            <a:ext cx="8153400" cy="1981200"/>
          </a:xfrm>
        </p:spPr>
        <p:txBody>
          <a:bodyPr/>
          <a:lstStyle/>
          <a:p>
            <a:pPr eaLnBrk="1" hangingPunct="1"/>
            <a:r>
              <a:rPr lang="en-US" altLang="en-US" dirty="0" smtClean="0"/>
              <a:t>The first step in the analysis of unbalanced faults is to assemble the three sequence networks.  For example, for the earlier single generator, single motor example let’s develop the sequence networks</a:t>
            </a:r>
          </a:p>
        </p:txBody>
      </p:sp>
      <p:pic>
        <p:nvPicPr>
          <p:cNvPr id="39940" name="Picture 5" descr="Fig137"/>
          <p:cNvPicPr>
            <a:picLocks noChangeAspect="1" noChangeArrowheads="1"/>
          </p:cNvPicPr>
          <p:nvPr/>
        </p:nvPicPr>
        <p:blipFill>
          <a:blip r:embed="rId3" cstate="print">
            <a:extLst>
              <a:ext uri="{28A0092B-C50C-407E-A947-70E740481C1C}">
                <a14:useLocalDpi xmlns:a14="http://schemas.microsoft.com/office/drawing/2010/main" val="0"/>
              </a:ext>
            </a:extLst>
          </a:blip>
          <a:srcRect b="71593"/>
          <a:stretch>
            <a:fillRect/>
          </a:stretch>
        </p:blipFill>
        <p:spPr bwMode="auto">
          <a:xfrm>
            <a:off x="762000" y="3276600"/>
            <a:ext cx="77724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a:t>
            </a:fld>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Inverse Time Relays, cont'd</a:t>
            </a:r>
          </a:p>
        </p:txBody>
      </p:sp>
      <p:sp>
        <p:nvSpPr>
          <p:cNvPr id="23555" name="Rectangle 3"/>
          <p:cNvSpPr>
            <a:spLocks noGrp="1" noChangeArrowheads="1"/>
          </p:cNvSpPr>
          <p:nvPr>
            <p:ph type="body" idx="1"/>
          </p:nvPr>
        </p:nvSpPr>
        <p:spPr>
          <a:xfrm>
            <a:off x="457200" y="1280160"/>
            <a:ext cx="8001000" cy="4876800"/>
          </a:xfrm>
        </p:spPr>
        <p:txBody>
          <a:bodyPr/>
          <a:lstStyle/>
          <a:p>
            <a:pPr eaLnBrk="1" hangingPunct="1"/>
            <a:r>
              <a:rPr lang="en-US" altLang="en-US" dirty="0" smtClean="0"/>
              <a:t>The inverse time characteristic provides backup protection since relays further upstream (closer to power source) should eventually trip if relays closer to the fault fail</a:t>
            </a:r>
          </a:p>
          <a:p>
            <a:pPr eaLnBrk="1" hangingPunct="1"/>
            <a:r>
              <a:rPr lang="en-US" altLang="en-US" dirty="0" smtClean="0"/>
              <a:t>Challenge is to make sure the minimum pickup current is set low enough to pick up all likely faults, but high enough not to trip on load current</a:t>
            </a:r>
          </a:p>
          <a:p>
            <a:pPr eaLnBrk="1" hangingPunct="1"/>
            <a:r>
              <a:rPr lang="en-US" altLang="en-US" dirty="0" smtClean="0"/>
              <a:t>When </a:t>
            </a:r>
            <a:r>
              <a:rPr lang="en-US" altLang="en-US" dirty="0" err="1" smtClean="0"/>
              <a:t>outaged</a:t>
            </a:r>
            <a:r>
              <a:rPr lang="en-US" altLang="en-US" dirty="0" smtClean="0"/>
              <a:t> feeders are returned to service there can be a large in-rush current as all the motors try to simultaneously start; this in-rush current may re-trip the feeder</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29</a:t>
            </a:fld>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001000" cy="1069848"/>
          </a:xfrm>
        </p:spPr>
        <p:txBody>
          <a:bodyPr/>
          <a:lstStyle/>
          <a:p>
            <a:pPr eaLnBrk="1" hangingPunct="1"/>
            <a:r>
              <a:rPr lang="en-US" altLang="en-US" dirty="0" smtClean="0"/>
              <a:t>Inverse Time Overcurrent Relays</a:t>
            </a:r>
          </a:p>
        </p:txBody>
      </p:sp>
      <p:pic>
        <p:nvPicPr>
          <p:cNvPr id="24579" name="Picture 3" descr="book13-3"/>
          <p:cNvPicPr>
            <a:picLocks noChangeAspect="1" noChangeArrowheads="1"/>
          </p:cNvPicPr>
          <p:nvPr/>
        </p:nvPicPr>
        <p:blipFill>
          <a:blip r:embed="rId3">
            <a:extLst>
              <a:ext uri="{28A0092B-C50C-407E-A947-70E740481C1C}">
                <a14:useLocalDpi xmlns:a14="http://schemas.microsoft.com/office/drawing/2010/main" val="0"/>
              </a:ext>
            </a:extLst>
          </a:blip>
          <a:srcRect l="23586" t="7785" r="16510" b="47578"/>
          <a:stretch>
            <a:fillRect/>
          </a:stretch>
        </p:blipFill>
        <p:spPr bwMode="auto">
          <a:xfrm>
            <a:off x="457200" y="1280160"/>
            <a:ext cx="52228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791200" y="3200400"/>
            <a:ext cx="3200400" cy="3081338"/>
          </a:xfrm>
          <a:prstGeom prst="rect">
            <a:avLst/>
          </a:prstGeom>
          <a:solidFill>
            <a:schemeClr val="accent1"/>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Relays have</a:t>
            </a:r>
          </a:p>
          <a:p>
            <a:pPr eaLnBrk="1" hangingPunct="1">
              <a:spcBef>
                <a:spcPts val="0"/>
              </a:spcBef>
            </a:pPr>
            <a:r>
              <a:rPr lang="en-US" altLang="en-US" sz="2800" dirty="0"/>
              <a:t>traditionally been</a:t>
            </a:r>
          </a:p>
          <a:p>
            <a:pPr eaLnBrk="1" hangingPunct="1">
              <a:spcBef>
                <a:spcPts val="0"/>
              </a:spcBef>
            </a:pPr>
            <a:r>
              <a:rPr lang="en-US" altLang="en-US" sz="2800" dirty="0"/>
              <a:t>electromechanical</a:t>
            </a:r>
          </a:p>
          <a:p>
            <a:pPr eaLnBrk="1" hangingPunct="1">
              <a:spcBef>
                <a:spcPts val="0"/>
              </a:spcBef>
            </a:pPr>
            <a:r>
              <a:rPr lang="en-US" altLang="en-US" sz="2800" dirty="0"/>
              <a:t>devices, but are</a:t>
            </a:r>
          </a:p>
          <a:p>
            <a:pPr eaLnBrk="1" hangingPunct="1">
              <a:spcBef>
                <a:spcPts val="0"/>
              </a:spcBef>
            </a:pPr>
            <a:r>
              <a:rPr lang="en-US" altLang="en-US" sz="2800" dirty="0"/>
              <a:t>gradually being</a:t>
            </a:r>
          </a:p>
          <a:p>
            <a:pPr eaLnBrk="1" hangingPunct="1">
              <a:spcBef>
                <a:spcPts val="0"/>
              </a:spcBef>
            </a:pPr>
            <a:r>
              <a:rPr lang="en-US" altLang="en-US" sz="2800" dirty="0"/>
              <a:t>replaced by </a:t>
            </a:r>
          </a:p>
          <a:p>
            <a:pPr eaLnBrk="1" hangingPunct="1">
              <a:spcBef>
                <a:spcPts val="0"/>
              </a:spcBef>
            </a:pPr>
            <a:r>
              <a:rPr lang="en-US" altLang="en-US" sz="2800" dirty="0"/>
              <a:t>digital relays</a:t>
            </a:r>
          </a:p>
        </p:txBody>
      </p:sp>
      <p:sp>
        <p:nvSpPr>
          <p:cNvPr id="24581" name="Text Box 5"/>
          <p:cNvSpPr txBox="1">
            <a:spLocks noChangeArrowheads="1"/>
          </p:cNvSpPr>
          <p:nvPr/>
        </p:nvSpPr>
        <p:spPr bwMode="auto">
          <a:xfrm>
            <a:off x="5680074" y="1268838"/>
            <a:ext cx="3387725" cy="1815882"/>
          </a:xfrm>
          <a:prstGeom prst="rect">
            <a:avLst/>
          </a:prstGeom>
          <a:solidFill>
            <a:schemeClr val="accent1"/>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Current and time</a:t>
            </a:r>
          </a:p>
          <a:p>
            <a:pPr eaLnBrk="1" hangingPunct="1">
              <a:spcBef>
                <a:spcPts val="0"/>
              </a:spcBef>
            </a:pPr>
            <a:r>
              <a:rPr lang="en-US" altLang="en-US" sz="2800" dirty="0"/>
              <a:t>settings </a:t>
            </a:r>
            <a:r>
              <a:rPr lang="en-US" altLang="en-US" sz="2800" dirty="0" smtClean="0"/>
              <a:t>had been adjusted using </a:t>
            </a:r>
            <a:r>
              <a:rPr lang="en-US" altLang="en-US" sz="2800" dirty="0"/>
              <a:t>dials</a:t>
            </a:r>
          </a:p>
          <a:p>
            <a:pPr eaLnBrk="1" hangingPunct="1">
              <a:spcBef>
                <a:spcPts val="0"/>
              </a:spcBef>
            </a:pPr>
            <a:r>
              <a:rPr lang="en-US" altLang="en-US" sz="2800" dirty="0"/>
              <a:t>on the relay </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30</a:t>
            </a:fld>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Sequence Diagrams for Example</a:t>
            </a:r>
          </a:p>
        </p:txBody>
      </p:sp>
      <p:pic>
        <p:nvPicPr>
          <p:cNvPr id="40963" name="Picture 3" descr="Fig138a"/>
          <p:cNvPicPr>
            <a:picLocks noChangeAspect="1" noChangeArrowheads="1"/>
          </p:cNvPicPr>
          <p:nvPr/>
        </p:nvPicPr>
        <p:blipFill>
          <a:blip r:embed="rId3">
            <a:extLst>
              <a:ext uri="{28A0092B-C50C-407E-A947-70E740481C1C}">
                <a14:useLocalDpi xmlns:a14="http://schemas.microsoft.com/office/drawing/2010/main" val="0"/>
              </a:ext>
            </a:extLst>
          </a:blip>
          <a:srcRect l="11765" t="862" r="11765" b="81944"/>
          <a:stretch>
            <a:fillRect/>
          </a:stretch>
        </p:blipFill>
        <p:spPr bwMode="auto">
          <a:xfrm>
            <a:off x="457200" y="1905000"/>
            <a:ext cx="5943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457200" y="1285875"/>
            <a:ext cx="4200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Positive Sequence Network </a:t>
            </a:r>
          </a:p>
        </p:txBody>
      </p:sp>
      <p:pic>
        <p:nvPicPr>
          <p:cNvPr id="40965" name="Picture 5" descr="Fig138b"/>
          <p:cNvPicPr>
            <a:picLocks noChangeAspect="1" noChangeArrowheads="1"/>
          </p:cNvPicPr>
          <p:nvPr/>
        </p:nvPicPr>
        <p:blipFill>
          <a:blip r:embed="rId4">
            <a:extLst>
              <a:ext uri="{28A0092B-C50C-407E-A947-70E740481C1C}">
                <a14:useLocalDpi xmlns:a14="http://schemas.microsoft.com/office/drawing/2010/main" val="0"/>
              </a:ext>
            </a:extLst>
          </a:blip>
          <a:srcRect l="11765" r="11765" b="81944"/>
          <a:stretch>
            <a:fillRect/>
          </a:stretch>
        </p:blipFill>
        <p:spPr bwMode="auto">
          <a:xfrm>
            <a:off x="457200" y="4343400"/>
            <a:ext cx="5943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457200" y="3733800"/>
            <a:ext cx="4248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t>Negative Sequence Network</a:t>
            </a:r>
          </a:p>
        </p:txBody>
      </p:sp>
      <p:sp>
        <p:nvSpPr>
          <p:cNvPr id="7"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3</a:t>
            </a:fld>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Sequence Diagrams for Example</a:t>
            </a:r>
          </a:p>
        </p:txBody>
      </p:sp>
      <p:pic>
        <p:nvPicPr>
          <p:cNvPr id="41987" name="Picture 3" descr="Fig138c"/>
          <p:cNvPicPr>
            <a:picLocks noChangeAspect="1" noChangeArrowheads="1"/>
          </p:cNvPicPr>
          <p:nvPr/>
        </p:nvPicPr>
        <p:blipFill>
          <a:blip r:embed="rId3">
            <a:extLst>
              <a:ext uri="{28A0092B-C50C-407E-A947-70E740481C1C}">
                <a14:useLocalDpi xmlns:a14="http://schemas.microsoft.com/office/drawing/2010/main" val="0"/>
              </a:ext>
            </a:extLst>
          </a:blip>
          <a:srcRect l="9412" t="1726" r="11765" b="81944"/>
          <a:stretch>
            <a:fillRect/>
          </a:stretch>
        </p:blipFill>
        <p:spPr bwMode="auto">
          <a:xfrm>
            <a:off x="457200" y="2209800"/>
            <a:ext cx="612616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457200" y="1371600"/>
            <a:ext cx="363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Zero Sequence Network</a:t>
            </a:r>
          </a:p>
        </p:txBody>
      </p:sp>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4</a:t>
            </a:fld>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smtClean="0"/>
              <a:t>Create Thevenin Equivalents</a:t>
            </a:r>
          </a:p>
        </p:txBody>
      </p:sp>
      <p:sp>
        <p:nvSpPr>
          <p:cNvPr id="11268" name="Rectangle 3"/>
          <p:cNvSpPr>
            <a:spLocks noGrp="1" noChangeArrowheads="1"/>
          </p:cNvSpPr>
          <p:nvPr>
            <p:ph type="body" idx="1"/>
          </p:nvPr>
        </p:nvSpPr>
        <p:spPr>
          <a:xfrm>
            <a:off x="457200" y="1280160"/>
            <a:ext cx="8305800" cy="1828800"/>
          </a:xfrm>
        </p:spPr>
        <p:txBody>
          <a:bodyPr/>
          <a:lstStyle/>
          <a:p>
            <a:pPr eaLnBrk="1" hangingPunct="1"/>
            <a:r>
              <a:rPr lang="en-US" altLang="en-US" dirty="0" smtClean="0"/>
              <a:t>To do further analysis we first need to calculate the </a:t>
            </a:r>
            <a:r>
              <a:rPr lang="en-US" altLang="en-US" dirty="0" err="1" smtClean="0"/>
              <a:t>thevenin</a:t>
            </a:r>
            <a:r>
              <a:rPr lang="en-US" altLang="en-US" dirty="0" smtClean="0"/>
              <a:t> equivalents as seen from the fault location.  In this example the fault is at the terminal of the right machine so the </a:t>
            </a:r>
            <a:r>
              <a:rPr lang="en-US" altLang="en-US" dirty="0" err="1" smtClean="0"/>
              <a:t>thevenin</a:t>
            </a:r>
            <a:r>
              <a:rPr lang="en-US" altLang="en-US" dirty="0" smtClean="0"/>
              <a:t> equivalents are:</a:t>
            </a:r>
          </a:p>
        </p:txBody>
      </p:sp>
      <p:pic>
        <p:nvPicPr>
          <p:cNvPr id="11269" name="Picture 4" descr="Fig140"/>
          <p:cNvPicPr>
            <a:picLocks noChangeAspect="1" noChangeArrowheads="1"/>
          </p:cNvPicPr>
          <p:nvPr/>
        </p:nvPicPr>
        <p:blipFill>
          <a:blip r:embed="rId4">
            <a:extLst>
              <a:ext uri="{28A0092B-C50C-407E-A947-70E740481C1C}">
                <a14:useLocalDpi xmlns:a14="http://schemas.microsoft.com/office/drawing/2010/main" val="0"/>
              </a:ext>
            </a:extLst>
          </a:blip>
          <a:srcRect b="80219"/>
          <a:stretch>
            <a:fillRect/>
          </a:stretch>
        </p:blipFill>
        <p:spPr bwMode="auto">
          <a:xfrm>
            <a:off x="990600" y="3200400"/>
            <a:ext cx="640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6" name="Object 5"/>
          <p:cNvGraphicFramePr>
            <a:graphicFrameLocks noChangeAspect="1"/>
          </p:cNvGraphicFramePr>
          <p:nvPr>
            <p:extLst>
              <p:ext uri="{D42A27DB-BD31-4B8C-83A1-F6EECF244321}">
                <p14:modId xmlns:p14="http://schemas.microsoft.com/office/powerpoint/2010/main" val="3727247606"/>
              </p:ext>
            </p:extLst>
          </p:nvPr>
        </p:nvGraphicFramePr>
        <p:xfrm>
          <a:off x="1066800" y="5105400"/>
          <a:ext cx="4838700" cy="1143000"/>
        </p:xfrm>
        <a:graphic>
          <a:graphicData uri="http://schemas.openxmlformats.org/presentationml/2006/ole">
            <mc:AlternateContent xmlns:mc="http://schemas.openxmlformats.org/markup-compatibility/2006">
              <mc:Choice xmlns:v="urn:schemas-microsoft-com:vml" Requires="v">
                <p:oleObj spid="_x0000_s258075" name="Equation" r:id="rId5" imgW="4838400" imgH="1143000" progId="Equation.DSMT4">
                  <p:embed/>
                </p:oleObj>
              </mc:Choice>
              <mc:Fallback>
                <p:oleObj name="Equation" r:id="rId5" imgW="4838400" imgH="1143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105400"/>
                        <a:ext cx="48387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5</a:t>
            </a:fld>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Single Line-to-Ground (SLG) Faults</a:t>
            </a:r>
          </a:p>
        </p:txBody>
      </p:sp>
      <p:sp>
        <p:nvSpPr>
          <p:cNvPr id="43011" name="Rectangle 3"/>
          <p:cNvSpPr>
            <a:spLocks noGrp="1" noChangeArrowheads="1"/>
          </p:cNvSpPr>
          <p:nvPr>
            <p:ph type="body" idx="1"/>
          </p:nvPr>
        </p:nvSpPr>
        <p:spPr/>
        <p:txBody>
          <a:bodyPr/>
          <a:lstStyle/>
          <a:p>
            <a:pPr eaLnBrk="1" hangingPunct="1"/>
            <a:r>
              <a:rPr lang="en-US" altLang="en-US" dirty="0" smtClean="0"/>
              <a:t>Unbalanced faults unbalance the network, but only at the fault location.  This causes a coupling of the sequence networks.  How the sequence networks are coupled depends upon the fault type.  We’ll derive these relationships for several common faults.</a:t>
            </a:r>
          </a:p>
          <a:p>
            <a:pPr eaLnBrk="1" hangingPunct="1"/>
            <a:r>
              <a:rPr lang="en-US" altLang="en-US" dirty="0" smtClean="0"/>
              <a:t>With a SLG fault only one phase has non-zero fault current -- we’ll assume it is phase A.   </a:t>
            </a:r>
          </a:p>
          <a:p>
            <a:pPr eaLnBrk="1" hangingPunct="1"/>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6</a:t>
            </a:fld>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altLang="en-US" smtClean="0"/>
              <a:t>SLG Faults, cont’d</a:t>
            </a:r>
          </a:p>
        </p:txBody>
      </p:sp>
      <p:pic>
        <p:nvPicPr>
          <p:cNvPr id="12293" name="Picture 3" descr="Fig141"/>
          <p:cNvPicPr>
            <a:picLocks noChangeAspect="1" noChangeArrowheads="1"/>
          </p:cNvPicPr>
          <p:nvPr/>
        </p:nvPicPr>
        <p:blipFill>
          <a:blip r:embed="rId4">
            <a:extLst>
              <a:ext uri="{28A0092B-C50C-407E-A947-70E740481C1C}">
                <a14:useLocalDpi xmlns:a14="http://schemas.microsoft.com/office/drawing/2010/main" val="0"/>
              </a:ext>
            </a:extLst>
          </a:blip>
          <a:srcRect l="11765" t="862" r="23529" b="77631"/>
          <a:stretch>
            <a:fillRect/>
          </a:stretch>
        </p:blipFill>
        <p:spPr bwMode="auto">
          <a:xfrm>
            <a:off x="457200" y="1280160"/>
            <a:ext cx="5029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4"/>
          <p:cNvGraphicFramePr>
            <a:graphicFrameLocks noChangeAspect="1"/>
          </p:cNvGraphicFramePr>
          <p:nvPr>
            <p:extLst>
              <p:ext uri="{D42A27DB-BD31-4B8C-83A1-F6EECF244321}">
                <p14:modId xmlns:p14="http://schemas.microsoft.com/office/powerpoint/2010/main" val="2913295577"/>
              </p:ext>
            </p:extLst>
          </p:nvPr>
        </p:nvGraphicFramePr>
        <p:xfrm>
          <a:off x="5943600" y="1493679"/>
          <a:ext cx="1600200" cy="1854200"/>
        </p:xfrm>
        <a:graphic>
          <a:graphicData uri="http://schemas.openxmlformats.org/presentationml/2006/ole">
            <mc:AlternateContent xmlns:mc="http://schemas.openxmlformats.org/markup-compatibility/2006">
              <mc:Choice xmlns:v="urn:schemas-microsoft-com:vml" Requires="v">
                <p:oleObj spid="_x0000_s259120" name="Equation" r:id="rId5" imgW="1600200" imgH="1854000" progId="Equation.DSMT4">
                  <p:embed/>
                </p:oleObj>
              </mc:Choice>
              <mc:Fallback>
                <p:oleObj name="Equation" r:id="rId5" imgW="1600200" imgH="1854000" progId="Equation.DSMT4">
                  <p:embed/>
                  <p:pic>
                    <p:nvPicPr>
                      <p:cNvPr id="0" name=""/>
                      <p:cNvPicPr>
                        <a:picLocks noChangeAspect="1" noChangeArrowheads="1"/>
                      </p:cNvPicPr>
                      <p:nvPr/>
                    </p:nvPicPr>
                    <p:blipFill>
                      <a:blip r:embed="rId6"/>
                      <a:srcRect/>
                      <a:stretch>
                        <a:fillRect/>
                      </a:stretch>
                    </p:blipFill>
                    <p:spPr bwMode="auto">
                      <a:xfrm>
                        <a:off x="5943600" y="1493679"/>
                        <a:ext cx="16002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5"/>
          <p:cNvGraphicFramePr>
            <a:graphicFrameLocks noChangeAspect="1"/>
          </p:cNvGraphicFramePr>
          <p:nvPr>
            <p:extLst>
              <p:ext uri="{D42A27DB-BD31-4B8C-83A1-F6EECF244321}">
                <p14:modId xmlns:p14="http://schemas.microsoft.com/office/powerpoint/2010/main" val="3665156801"/>
              </p:ext>
            </p:extLst>
          </p:nvPr>
        </p:nvGraphicFramePr>
        <p:xfrm>
          <a:off x="457200" y="3733800"/>
          <a:ext cx="7823200" cy="2489200"/>
        </p:xfrm>
        <a:graphic>
          <a:graphicData uri="http://schemas.openxmlformats.org/presentationml/2006/ole">
            <mc:AlternateContent xmlns:mc="http://schemas.openxmlformats.org/markup-compatibility/2006">
              <mc:Choice xmlns:v="urn:schemas-microsoft-com:vml" Requires="v">
                <p:oleObj spid="_x0000_s259121" name="Equation" r:id="rId7" imgW="7823160" imgH="2489040" progId="Equation.DSMT4">
                  <p:embed/>
                </p:oleObj>
              </mc:Choice>
              <mc:Fallback>
                <p:oleObj name="Equation" r:id="rId7" imgW="7823160" imgH="248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733800"/>
                        <a:ext cx="7823200" cy="248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7</a:t>
            </a:fld>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p:txBody>
          <a:bodyPr/>
          <a:lstStyle/>
          <a:p>
            <a:pPr eaLnBrk="1" hangingPunct="1"/>
            <a:r>
              <a:rPr lang="en-US" altLang="en-US" smtClean="0"/>
              <a:t>SLG Faults, cont’d</a:t>
            </a:r>
          </a:p>
        </p:txBody>
      </p:sp>
      <p:graphicFrame>
        <p:nvGraphicFramePr>
          <p:cNvPr id="13314" name="Object 1027"/>
          <p:cNvGraphicFramePr>
            <a:graphicFrameLocks noChangeAspect="1"/>
          </p:cNvGraphicFramePr>
          <p:nvPr>
            <p:extLst>
              <p:ext uri="{D42A27DB-BD31-4B8C-83A1-F6EECF244321}">
                <p14:modId xmlns:p14="http://schemas.microsoft.com/office/powerpoint/2010/main" val="3547308833"/>
              </p:ext>
            </p:extLst>
          </p:nvPr>
        </p:nvGraphicFramePr>
        <p:xfrm>
          <a:off x="457200" y="1280160"/>
          <a:ext cx="7404100" cy="4381500"/>
        </p:xfrm>
        <a:graphic>
          <a:graphicData uri="http://schemas.openxmlformats.org/presentationml/2006/ole">
            <mc:AlternateContent xmlns:mc="http://schemas.openxmlformats.org/markup-compatibility/2006">
              <mc:Choice xmlns:v="urn:schemas-microsoft-com:vml" Requires="v">
                <p:oleObj spid="_x0000_s260121" name="Equation" r:id="rId4" imgW="7403760" imgH="4381200" progId="Equation.DSMT4">
                  <p:embed/>
                </p:oleObj>
              </mc:Choice>
              <mc:Fallback>
                <p:oleObj name="Equation" r:id="rId4" imgW="7403760" imgH="438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404100" cy="43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8</a:t>
            </a:fld>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5958</TotalTime>
  <Words>1045</Words>
  <Application>Microsoft Office PowerPoint</Application>
  <PresentationFormat>On-screen Show (4:3)</PresentationFormat>
  <Paragraphs>161</Paragraphs>
  <Slides>31</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Capsules</vt:lpstr>
      <vt:lpstr>Equation</vt:lpstr>
      <vt:lpstr>ECE 476  Power System Analysis</vt:lpstr>
      <vt:lpstr>Announcements</vt:lpstr>
      <vt:lpstr>Unbalanced Fault Analysis</vt:lpstr>
      <vt:lpstr>Sequence Diagrams for Example</vt:lpstr>
      <vt:lpstr>Sequence Diagrams for Example</vt:lpstr>
      <vt:lpstr>Create Thevenin Equivalents</vt:lpstr>
      <vt:lpstr>Single Line-to-Ground (SLG) Faults</vt:lpstr>
      <vt:lpstr>SLG Faults, cont’d</vt:lpstr>
      <vt:lpstr>SLG Faults, cont’d</vt:lpstr>
      <vt:lpstr>SLG Faults, cont’d</vt:lpstr>
      <vt:lpstr>Problem 9.59 Example</vt:lpstr>
      <vt:lpstr>Line-to-Line (LL) Faults</vt:lpstr>
      <vt:lpstr>LL Faults, cont'd</vt:lpstr>
      <vt:lpstr>LL Faults, con'td</vt:lpstr>
      <vt:lpstr>LL Faults, cont'd</vt:lpstr>
      <vt:lpstr>LL Faults, cont'd</vt:lpstr>
      <vt:lpstr>LL Faults, cont'd</vt:lpstr>
      <vt:lpstr>Double Line-to-Ground Faults</vt:lpstr>
      <vt:lpstr>DLG Faults, cont'd</vt:lpstr>
      <vt:lpstr>DLG Faults, cont'd</vt:lpstr>
      <vt:lpstr>DLG Faults, cont'd</vt:lpstr>
      <vt:lpstr>DLG Faults, cont'd</vt:lpstr>
      <vt:lpstr>DLG Faults, cont'd</vt:lpstr>
      <vt:lpstr>Unbalanced Fault Summary</vt:lpstr>
      <vt:lpstr>Power System Protection</vt:lpstr>
      <vt:lpstr>Power System Protection</vt:lpstr>
      <vt:lpstr>Radial Power System Protection</vt:lpstr>
      <vt:lpstr>Radial Power System Protection</vt:lpstr>
      <vt:lpstr>Inverse Time Overcurrent Relays</vt:lpstr>
      <vt:lpstr>Inverse Time Relays, cont'd</vt:lpstr>
      <vt:lpstr>Inverse Time Overcurrent Relays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Tom</cp:lastModifiedBy>
  <cp:revision>367</cp:revision>
  <cp:lastPrinted>2016-10-19T17:03:33Z</cp:lastPrinted>
  <dcterms:created xsi:type="dcterms:W3CDTF">2000-05-11T14:27:08Z</dcterms:created>
  <dcterms:modified xsi:type="dcterms:W3CDTF">2016-11-04T12:02:20Z</dcterms:modified>
</cp:coreProperties>
</file>